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4"/>
  </p:notesMasterIdLst>
  <p:sldIdLst>
    <p:sldId id="256" r:id="rId2"/>
    <p:sldId id="568" r:id="rId3"/>
    <p:sldId id="547" r:id="rId4"/>
    <p:sldId id="288" r:id="rId5"/>
    <p:sldId id="263" r:id="rId6"/>
    <p:sldId id="266" r:id="rId7"/>
    <p:sldId id="268" r:id="rId8"/>
    <p:sldId id="274" r:id="rId9"/>
    <p:sldId id="275" r:id="rId10"/>
    <p:sldId id="276" r:id="rId11"/>
    <p:sldId id="512" r:id="rId12"/>
    <p:sldId id="271" r:id="rId13"/>
    <p:sldId id="365" r:id="rId14"/>
    <p:sldId id="366" r:id="rId15"/>
    <p:sldId id="278" r:id="rId16"/>
    <p:sldId id="386" r:id="rId17"/>
    <p:sldId id="385" r:id="rId18"/>
    <p:sldId id="388" r:id="rId19"/>
    <p:sldId id="367" r:id="rId20"/>
    <p:sldId id="513" r:id="rId21"/>
    <p:sldId id="408" r:id="rId22"/>
    <p:sldId id="409" r:id="rId23"/>
    <p:sldId id="410" r:id="rId24"/>
    <p:sldId id="428" r:id="rId25"/>
    <p:sldId id="429" r:id="rId26"/>
    <p:sldId id="430" r:id="rId27"/>
    <p:sldId id="431" r:id="rId28"/>
    <p:sldId id="432" r:id="rId29"/>
    <p:sldId id="433" r:id="rId30"/>
    <p:sldId id="508" r:id="rId31"/>
    <p:sldId id="436" r:id="rId32"/>
    <p:sldId id="437" r:id="rId33"/>
    <p:sldId id="438" r:id="rId34"/>
    <p:sldId id="439" r:id="rId35"/>
    <p:sldId id="440" r:id="rId36"/>
    <p:sldId id="444" r:id="rId37"/>
    <p:sldId id="442" r:id="rId38"/>
    <p:sldId id="389" r:id="rId39"/>
    <p:sldId id="548" r:id="rId40"/>
    <p:sldId id="344" r:id="rId41"/>
    <p:sldId id="412" r:id="rId42"/>
    <p:sldId id="413" r:id="rId43"/>
    <p:sldId id="414" r:id="rId44"/>
    <p:sldId id="353" r:id="rId45"/>
    <p:sldId id="354" r:id="rId46"/>
    <p:sldId id="417" r:id="rId47"/>
    <p:sldId id="371" r:id="rId48"/>
    <p:sldId id="563" r:id="rId49"/>
    <p:sldId id="562" r:id="rId50"/>
    <p:sldId id="359" r:id="rId51"/>
    <p:sldId id="360" r:id="rId52"/>
    <p:sldId id="418" r:id="rId53"/>
    <p:sldId id="419" r:id="rId54"/>
    <p:sldId id="420" r:id="rId55"/>
    <p:sldId id="361" r:id="rId56"/>
    <p:sldId id="533" r:id="rId57"/>
    <p:sldId id="532" r:id="rId58"/>
    <p:sldId id="534" r:id="rId59"/>
    <p:sldId id="362" r:id="rId60"/>
    <p:sldId id="536" r:id="rId61"/>
    <p:sldId id="535" r:id="rId62"/>
    <p:sldId id="363" r:id="rId63"/>
    <p:sldId id="402" r:id="rId64"/>
    <p:sldId id="403" r:id="rId65"/>
    <p:sldId id="421" r:id="rId66"/>
    <p:sldId id="423" r:id="rId67"/>
    <p:sldId id="515" r:id="rId68"/>
    <p:sldId id="302" r:id="rId69"/>
    <p:sldId id="280" r:id="rId70"/>
    <p:sldId id="519" r:id="rId71"/>
    <p:sldId id="285" r:id="rId72"/>
    <p:sldId id="286" r:id="rId73"/>
    <p:sldId id="292" r:id="rId74"/>
    <p:sldId id="298" r:id="rId75"/>
    <p:sldId id="551" r:id="rId76"/>
    <p:sldId id="329" r:id="rId77"/>
    <p:sldId id="447" r:id="rId78"/>
    <p:sldId id="448" r:id="rId79"/>
    <p:sldId id="560" r:id="rId80"/>
    <p:sldId id="331" r:id="rId81"/>
    <p:sldId id="449" r:id="rId82"/>
    <p:sldId id="332" r:id="rId83"/>
    <p:sldId id="333" r:id="rId84"/>
    <p:sldId id="374" r:id="rId85"/>
    <p:sldId id="553" r:id="rId86"/>
    <p:sldId id="454" r:id="rId87"/>
    <p:sldId id="455" r:id="rId88"/>
    <p:sldId id="478" r:id="rId89"/>
    <p:sldId id="461" r:id="rId90"/>
    <p:sldId id="469" r:id="rId91"/>
    <p:sldId id="537" r:id="rId92"/>
    <p:sldId id="482" r:id="rId93"/>
    <p:sldId id="484" r:id="rId94"/>
    <p:sldId id="485" r:id="rId95"/>
    <p:sldId id="483" r:id="rId96"/>
    <p:sldId id="552" r:id="rId97"/>
    <p:sldId id="520" r:id="rId98"/>
    <p:sldId id="470" r:id="rId99"/>
    <p:sldId id="486" r:id="rId100"/>
    <p:sldId id="555" r:id="rId101"/>
    <p:sldId id="558" r:id="rId102"/>
    <p:sldId id="495" r:id="rId103"/>
    <p:sldId id="531" r:id="rId104"/>
    <p:sldId id="524" r:id="rId105"/>
    <p:sldId id="521" r:id="rId106"/>
    <p:sldId id="565" r:id="rId107"/>
    <p:sldId id="523" r:id="rId108"/>
    <p:sldId id="493" r:id="rId109"/>
    <p:sldId id="488" r:id="rId110"/>
    <p:sldId id="490" r:id="rId111"/>
    <p:sldId id="491" r:id="rId112"/>
    <p:sldId id="492" r:id="rId113"/>
    <p:sldId id="498" r:id="rId114"/>
    <p:sldId id="561" r:id="rId115"/>
    <p:sldId id="556" r:id="rId116"/>
    <p:sldId id="544" r:id="rId117"/>
    <p:sldId id="566" r:id="rId118"/>
    <p:sldId id="529" r:id="rId119"/>
    <p:sldId id="567" r:id="rId120"/>
    <p:sldId id="503" r:id="rId121"/>
    <p:sldId id="530" r:id="rId122"/>
    <p:sldId id="559" r:id="rId12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id="{EBF9851A-A79D-4562-93DA-1A694B2DE186}">
          <p14:sldIdLst>
            <p14:sldId id="256"/>
            <p14:sldId id="568"/>
          </p14:sldIdLst>
        </p14:section>
        <p14:section name="Today's talk is about" id="{6BEF3EC6-F56E-4801-9EE3-C98B1FAF4732}">
          <p14:sldIdLst>
            <p14:sldId id="547"/>
            <p14:sldId id="288"/>
            <p14:sldId id="263"/>
            <p14:sldId id="266"/>
            <p14:sldId id="268"/>
            <p14:sldId id="274"/>
            <p14:sldId id="275"/>
            <p14:sldId id="276"/>
          </p14:sldIdLst>
        </p14:section>
        <p14:section name="What could go wrong?" id="{BB4A492C-519C-4D23-A643-7EF4AC6B7300}">
          <p14:sldIdLst>
            <p14:sldId id="512"/>
            <p14:sldId id="271"/>
            <p14:sldId id="365"/>
            <p14:sldId id="366"/>
            <p14:sldId id="278"/>
            <p14:sldId id="386"/>
            <p14:sldId id="385"/>
            <p14:sldId id="388"/>
            <p14:sldId id="367"/>
          </p14:sldIdLst>
        </p14:section>
        <p14:section name="Programming mistakes" id="{986226B3-AE56-457C-95BA-9BC3BFC695B3}">
          <p14:sldIdLst>
            <p14:sldId id="513"/>
            <p14:sldId id="408"/>
            <p14:sldId id="409"/>
            <p14:sldId id="410"/>
            <p14:sldId id="428"/>
            <p14:sldId id="429"/>
            <p14:sldId id="430"/>
            <p14:sldId id="431"/>
            <p14:sldId id="432"/>
            <p14:sldId id="433"/>
            <p14:sldId id="508"/>
            <p14:sldId id="436"/>
            <p14:sldId id="437"/>
            <p14:sldId id="438"/>
            <p14:sldId id="439"/>
            <p14:sldId id="440"/>
            <p14:sldId id="444"/>
            <p14:sldId id="442"/>
            <p14:sldId id="389"/>
            <p14:sldId id="548"/>
            <p14:sldId id="344"/>
            <p14:sldId id="412"/>
            <p14:sldId id="413"/>
            <p14:sldId id="414"/>
            <p14:sldId id="353"/>
            <p14:sldId id="354"/>
            <p14:sldId id="417"/>
            <p14:sldId id="371"/>
            <p14:sldId id="563"/>
            <p14:sldId id="562"/>
            <p14:sldId id="359"/>
            <p14:sldId id="360"/>
            <p14:sldId id="418"/>
            <p14:sldId id="419"/>
            <p14:sldId id="420"/>
            <p14:sldId id="361"/>
            <p14:sldId id="533"/>
            <p14:sldId id="532"/>
            <p14:sldId id="534"/>
            <p14:sldId id="362"/>
            <p14:sldId id="536"/>
            <p14:sldId id="535"/>
            <p14:sldId id="363"/>
            <p14:sldId id="402"/>
            <p14:sldId id="403"/>
            <p14:sldId id="421"/>
          </p14:sldIdLst>
        </p14:section>
        <p14:section name="Breather" id="{F340190F-186A-493D-89AA-158586BEEB30}">
          <p14:sldIdLst>
            <p14:sldId id="423"/>
          </p14:sldIdLst>
        </p14:section>
        <p14:section name="Error handling" id="{596B1ACE-20C0-499D-8AA9-803893F5EF5D}">
          <p14:sldIdLst>
            <p14:sldId id="515"/>
            <p14:sldId id="302"/>
            <p14:sldId id="280"/>
            <p14:sldId id="519"/>
            <p14:sldId id="285"/>
            <p14:sldId id="286"/>
            <p14:sldId id="292"/>
            <p14:sldId id="298"/>
            <p14:sldId id="551"/>
            <p14:sldId id="329"/>
            <p14:sldId id="447"/>
            <p14:sldId id="448"/>
            <p14:sldId id="560"/>
            <p14:sldId id="331"/>
            <p14:sldId id="449"/>
            <p14:sldId id="332"/>
            <p14:sldId id="333"/>
            <p14:sldId id="374"/>
            <p14:sldId id="553"/>
          </p14:sldIdLst>
        </p14:section>
        <p14:section name="Security" id="{859C28D0-D04B-4491-A79C-309B93E096FF}">
          <p14:sldIdLst>
            <p14:sldId id="454"/>
            <p14:sldId id="455"/>
            <p14:sldId id="478"/>
            <p14:sldId id="461"/>
            <p14:sldId id="469"/>
            <p14:sldId id="537"/>
            <p14:sldId id="482"/>
            <p14:sldId id="484"/>
            <p14:sldId id="485"/>
            <p14:sldId id="483"/>
            <p14:sldId id="552"/>
            <p14:sldId id="520"/>
            <p14:sldId id="470"/>
            <p14:sldId id="486"/>
            <p14:sldId id="555"/>
            <p14:sldId id="558"/>
            <p14:sldId id="495"/>
            <p14:sldId id="531"/>
            <p14:sldId id="524"/>
            <p14:sldId id="521"/>
            <p14:sldId id="565"/>
            <p14:sldId id="523"/>
            <p14:sldId id="493"/>
            <p14:sldId id="488"/>
            <p14:sldId id="490"/>
            <p14:sldId id="491"/>
            <p14:sldId id="492"/>
            <p14:sldId id="498"/>
            <p14:sldId id="561"/>
            <p14:sldId id="556"/>
            <p14:sldId id="544"/>
          </p14:sldIdLst>
        </p14:section>
        <p14:section name="Conclusion" id="{16F83B42-ECB0-4710-8600-1D76FFFF7111}">
          <p14:sldIdLst>
            <p14:sldId id="566"/>
            <p14:sldId id="529"/>
            <p14:sldId id="567"/>
            <p14:sldId id="503"/>
            <p14:sldId id="530"/>
            <p14:sldId id="55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73285" autoAdjust="0"/>
  </p:normalViewPr>
  <p:slideViewPr>
    <p:cSldViewPr>
      <p:cViewPr varScale="1">
        <p:scale>
          <a:sx n="86" d="100"/>
          <a:sy n="86" d="100"/>
        </p:scale>
        <p:origin x="-1315"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FE0666-CB6C-43E6-ACA7-ACA17E000776}" type="datetimeFigureOut">
              <a:rPr lang="en-US" smtClean="0"/>
              <a:t>3/11/2012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ED5594-80DB-4C63-B2E4-4FF127FAC172}" type="slidenum">
              <a:rPr lang="en-US" smtClean="0"/>
              <a:t>‹#›</a:t>
            </a:fld>
            <a:endParaRPr lang="en-US"/>
          </a:p>
        </p:txBody>
      </p:sp>
    </p:spTree>
    <p:extLst>
      <p:ext uri="{BB962C8B-B14F-4D97-AF65-F5344CB8AC3E}">
        <p14:creationId xmlns:p14="http://schemas.microsoft.com/office/powerpoint/2010/main" val="853632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yanone.de/cgi-bin/download.pl?file=kaffeesatzfont_ttf"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200" dirty="0" smtClean="0"/>
              <a:t>Use "</a:t>
            </a:r>
            <a:r>
              <a:rPr lang="en-US" sz="1200" dirty="0" err="1" smtClean="0"/>
              <a:t>Yanone</a:t>
            </a:r>
            <a:r>
              <a:rPr lang="en-US" sz="1200" dirty="0" smtClean="0"/>
              <a:t> </a:t>
            </a:r>
            <a:r>
              <a:rPr lang="en-US" sz="1200" dirty="0" err="1" smtClean="0"/>
              <a:t>Kaffeesatz</a:t>
            </a:r>
            <a:r>
              <a:rPr lang="en-US" sz="1200" dirty="0" smtClean="0"/>
              <a:t>" TrueType font: </a:t>
            </a:r>
            <a:r>
              <a:rPr lang="en-US" sz="1200" dirty="0" smtClean="0">
                <a:hlinkClick r:id="rId3"/>
              </a:rPr>
              <a:t>http://www.yanone.de/cgi-bin/download.pl?file=kaffeesatzfont_ttf</a:t>
            </a:r>
            <a:r>
              <a:rPr lang="en-US" sz="1200" dirty="0" smtClean="0"/>
              <a:t> ("regular"</a:t>
            </a:r>
            <a:r>
              <a:rPr lang="en-US" sz="1200" baseline="0" dirty="0" smtClean="0"/>
              <a:t> size)</a:t>
            </a:r>
            <a:r>
              <a:rPr lang="en-US" sz="1200" dirty="0" smtClean="0"/>
              <a:t/>
            </a:r>
            <a:br>
              <a:rPr lang="en-US" sz="1200" dirty="0" smtClean="0"/>
            </a:b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a:t>
            </a:fld>
            <a:endParaRPr lang="en-US"/>
          </a:p>
        </p:txBody>
      </p:sp>
    </p:spTree>
    <p:extLst>
      <p:ext uri="{BB962C8B-B14F-4D97-AF65-F5344CB8AC3E}">
        <p14:creationId xmlns:p14="http://schemas.microsoft.com/office/powerpoint/2010/main" val="6477658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this</a:t>
            </a:r>
            <a:r>
              <a:rPr lang="en-US" baseline="0" dirty="0" smtClean="0"/>
              <a:t> is only a </a:t>
            </a:r>
            <a:r>
              <a:rPr lang="en-US" dirty="0" smtClean="0"/>
              <a:t>ne hour talk;</a:t>
            </a:r>
            <a:r>
              <a:rPr lang="en-US" baseline="0" dirty="0" smtClean="0"/>
              <a:t> I don’t have </a:t>
            </a:r>
            <a:r>
              <a:rPr lang="en-US" dirty="0" smtClean="0"/>
              <a:t>time to discuss</a:t>
            </a:r>
            <a:r>
              <a:rPr lang="en-US" baseline="0" dirty="0" smtClean="0"/>
              <a:t> scalability in addition to the other topics. I’d encourage you to check out highscalability.com because it contains many great articles about how other companies have scaled to truly massive numbers of users.</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a:t>
            </a:fld>
            <a:endParaRPr lang="en-US"/>
          </a:p>
        </p:txBody>
      </p:sp>
    </p:spTree>
    <p:extLst>
      <p:ext uri="{BB962C8B-B14F-4D97-AF65-F5344CB8AC3E}">
        <p14:creationId xmlns:p14="http://schemas.microsoft.com/office/powerpoint/2010/main" val="2281955930"/>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100</a:t>
            </a:fld>
            <a:endParaRPr lang="en-US"/>
          </a:p>
        </p:txBody>
      </p:sp>
    </p:spTree>
    <p:extLst>
      <p:ext uri="{BB962C8B-B14F-4D97-AF65-F5344CB8AC3E}">
        <p14:creationId xmlns:p14="http://schemas.microsoft.com/office/powerpoint/2010/main" val="207192855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101</a:t>
            </a:fld>
            <a:endParaRPr lang="en-US"/>
          </a:p>
        </p:txBody>
      </p:sp>
    </p:spTree>
    <p:extLst>
      <p:ext uri="{BB962C8B-B14F-4D97-AF65-F5344CB8AC3E}">
        <p14:creationId xmlns:p14="http://schemas.microsoft.com/office/powerpoint/2010/main" val="2531480308"/>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encrypt the network packet stream? It’s not, as some folks might think, to protect your servers from being reverse-engineered, or to make them harder</a:t>
            </a:r>
            <a:r>
              <a:rPr lang="en-US" baseline="0" dirty="0" smtClean="0"/>
              <a:t> to hack. Hackers already have the client-side code on their computers, so they’ve already got everything they need. Instead, encryption is to protect your *users*, who will be sending Personally Identifiable Information (PII) like email addresses, names, credit-card information, and other stuff they’d prefer the world not to see. Your job is to create trust among your players, so don’t screw them by sending their personal stuff over an unsecured connection.</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102</a:t>
            </a:fld>
            <a:endParaRPr lang="en-US"/>
          </a:p>
        </p:txBody>
      </p:sp>
    </p:spTree>
    <p:extLst>
      <p:ext uri="{BB962C8B-B14F-4D97-AF65-F5344CB8AC3E}">
        <p14:creationId xmlns:p14="http://schemas.microsoft.com/office/powerpoint/2010/main" val="393468793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first mistake many folks make in encryption is writing their own encryption solution.</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Wifi</a:t>
            </a:r>
            <a:r>
              <a:rPr lang="en-US" baseline="0" dirty="0" smtClean="0"/>
              <a:t> communications are totally insecure because some of the best minds in the hardware industry messed up the encryption protocols. WEP, WPA, WPA2? All easily </a:t>
            </a:r>
            <a:r>
              <a:rPr lang="en-US" baseline="0" dirty="0" err="1" smtClean="0"/>
              <a:t>crackable</a:t>
            </a:r>
            <a:r>
              <a:rPr lang="en-US" baseline="0"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103</a:t>
            </a:fld>
            <a:endParaRPr lang="en-US"/>
          </a:p>
        </p:txBody>
      </p:sp>
    </p:spTree>
    <p:extLst>
      <p:ext uri="{BB962C8B-B14F-4D97-AF65-F5344CB8AC3E}">
        <p14:creationId xmlns:p14="http://schemas.microsoft.com/office/powerpoint/2010/main" val="352081361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Bruce</a:t>
            </a:r>
            <a:r>
              <a:rPr lang="en-US" baseline="0" dirty="0" smtClean="0"/>
              <a:t> </a:t>
            </a:r>
            <a:r>
              <a:rPr lang="en-US" baseline="0" dirty="0" err="1" smtClean="0"/>
              <a:t>Schneier</a:t>
            </a:r>
            <a:r>
              <a:rPr lang="en-US" baseline="0" dirty="0" smtClean="0"/>
              <a:t> -- *the* cryptography guru -- tells it like it is.</a:t>
            </a:r>
          </a:p>
          <a:p>
            <a:endParaRPr lang="en-US" baseline="0" dirty="0" smtClean="0"/>
          </a:p>
          <a:p>
            <a:r>
              <a:rPr lang="en-US" baseline="0" dirty="0" smtClean="0"/>
              <a:t>So… go use an algorithm written by really smart folks that has been peer-reviewed by really smart folks.</a:t>
            </a:r>
          </a:p>
          <a:p>
            <a:endParaRPr lang="en-US" baseline="0" dirty="0" smtClean="0"/>
          </a:p>
          <a:p>
            <a:r>
              <a:rPr lang="en-US" baseline="0" dirty="0" smtClean="0"/>
              <a:t>AES256 is a good one. But don’t write it yourself; use a library that was written by really smart folks and has withstood the test of time so you can avoid all the common implementation mistakes that *they* made in their first version.</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104</a:t>
            </a:fld>
            <a:endParaRPr lang="en-US"/>
          </a:p>
        </p:txBody>
      </p:sp>
    </p:spTree>
    <p:extLst>
      <p:ext uri="{BB962C8B-B14F-4D97-AF65-F5344CB8AC3E}">
        <p14:creationId xmlns:p14="http://schemas.microsoft.com/office/powerpoint/2010/main" val="3463682428"/>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a:t>
            </a:r>
            <a:r>
              <a:rPr lang="en-US" baseline="0" dirty="0" smtClean="0"/>
              <a:t> common mistake: if you’re using “symmetric key encryption” (AES256, RC4), the security of the key is important. If you embed the symmetric key in your application (or worse, send it through the network unencrypted), all hackers have to do is look for it. And remember – they’re smart!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105</a:t>
            </a:fld>
            <a:endParaRPr lang="en-US"/>
          </a:p>
        </p:txBody>
      </p:sp>
    </p:spTree>
    <p:extLst>
      <p:ext uri="{BB962C8B-B14F-4D97-AF65-F5344CB8AC3E}">
        <p14:creationId xmlns:p14="http://schemas.microsoft.com/office/powerpoint/2010/main" val="105896193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because it</a:t>
            </a:r>
            <a:r>
              <a:rPr lang="en-US" baseline="0" dirty="0" smtClean="0"/>
              <a:t> works.</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106</a:t>
            </a:fld>
            <a:endParaRPr lang="en-US"/>
          </a:p>
        </p:txBody>
      </p:sp>
    </p:spTree>
    <p:extLst>
      <p:ext uri="{BB962C8B-B14F-4D97-AF65-F5344CB8AC3E}">
        <p14:creationId xmlns:p14="http://schemas.microsoft.com/office/powerpoint/2010/main" val="105896193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http://security.stackexchange.com/questions/2202/lessons-learned-and-misconceptions-regarding-encryption-and-cryptology</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107</a:t>
            </a:fld>
            <a:endParaRPr lang="en-US"/>
          </a:p>
        </p:txBody>
      </p:sp>
    </p:spTree>
    <p:extLst>
      <p:ext uri="{BB962C8B-B14F-4D97-AF65-F5344CB8AC3E}">
        <p14:creationId xmlns:p14="http://schemas.microsoft.com/office/powerpoint/2010/main" val="2167685486"/>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Protocol validation is all about ensuring</a:t>
            </a:r>
            <a:r>
              <a:rPr lang="en-US" baseline="0" dirty="0" smtClean="0"/>
              <a:t> that whatever message you receive is both syntactically valid (well formed, like a grammatically correct sentence), and semantically valid (meaningful, not grammatically correct but nonsense).</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108</a:t>
            </a:fld>
            <a:endParaRPr lang="en-US"/>
          </a:p>
        </p:txBody>
      </p:sp>
    </p:spTree>
    <p:extLst>
      <p:ext uri="{BB962C8B-B14F-4D97-AF65-F5344CB8AC3E}">
        <p14:creationId xmlns:p14="http://schemas.microsoft.com/office/powerpoint/2010/main" val="2233728783"/>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some code that’s</a:t>
            </a:r>
            <a:r>
              <a:rPr lang="en-US" baseline="0" dirty="0" smtClean="0"/>
              <a:t> similar to code I (and many other programmers) wrote to validate binary messages passed between game services. A fixed-size binary header, some variable-length strings, some optional.</a:t>
            </a:r>
          </a:p>
        </p:txBody>
      </p:sp>
      <p:sp>
        <p:nvSpPr>
          <p:cNvPr id="4" name="Slide Number Placeholder 3"/>
          <p:cNvSpPr>
            <a:spLocks noGrp="1"/>
          </p:cNvSpPr>
          <p:nvPr>
            <p:ph type="sldNum" sz="quarter" idx="10"/>
          </p:nvPr>
        </p:nvSpPr>
        <p:spPr/>
        <p:txBody>
          <a:bodyPr/>
          <a:lstStyle/>
          <a:p>
            <a:fld id="{67ED5594-80DB-4C63-B2E4-4FF127FAC172}" type="slidenum">
              <a:rPr lang="en-US" smtClean="0"/>
              <a:t>109</a:t>
            </a:fld>
            <a:endParaRPr lang="en-US"/>
          </a:p>
        </p:txBody>
      </p:sp>
    </p:spTree>
    <p:extLst>
      <p:ext uri="{BB962C8B-B14F-4D97-AF65-F5344CB8AC3E}">
        <p14:creationId xmlns:p14="http://schemas.microsoft.com/office/powerpoint/2010/main" val="2475604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talk about </a:t>
            </a:r>
            <a:r>
              <a:rPr lang="en-US" baseline="0" dirty="0" smtClean="0"/>
              <a:t>building reliable software first.</a:t>
            </a:r>
          </a:p>
          <a:p>
            <a:endParaRPr lang="en-US" dirty="0" smtClean="0"/>
          </a:p>
          <a:p>
            <a:r>
              <a:rPr lang="en-US" dirty="0" smtClean="0"/>
              <a:t>[note:</a:t>
            </a:r>
            <a:r>
              <a:rPr lang="en-US" baseline="0" dirty="0" smtClean="0"/>
              <a:t> word-break is intentional]</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11</a:t>
            </a:fld>
            <a:endParaRPr lang="en-US"/>
          </a:p>
        </p:txBody>
      </p:sp>
    </p:spTree>
    <p:extLst>
      <p:ext uri="{BB962C8B-B14F-4D97-AF65-F5344CB8AC3E}">
        <p14:creationId xmlns:p14="http://schemas.microsoft.com/office/powerpoint/2010/main" val="265682477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smtClean="0"/>
              <a:t>Crikey</a:t>
            </a:r>
            <a:r>
              <a:rPr lang="en-US" baseline="0" dirty="0" smtClean="0"/>
              <a:t>; it doesn’t work very well, does it? Don’t do this. Even if you do this, you’re going to shoot yourself later when you want to send (for example) UTF8 strings, UCS2 strings, floats, arrays, variable-length arrays, arrays of structures, floating point values, and the like.</a:t>
            </a:r>
          </a:p>
        </p:txBody>
      </p:sp>
      <p:sp>
        <p:nvSpPr>
          <p:cNvPr id="4" name="Slide Number Placeholder 3"/>
          <p:cNvSpPr>
            <a:spLocks noGrp="1"/>
          </p:cNvSpPr>
          <p:nvPr>
            <p:ph type="sldNum" sz="quarter" idx="10"/>
          </p:nvPr>
        </p:nvSpPr>
        <p:spPr/>
        <p:txBody>
          <a:bodyPr/>
          <a:lstStyle/>
          <a:p>
            <a:fld id="{67ED5594-80DB-4C63-B2E4-4FF127FAC172}" type="slidenum">
              <a:rPr lang="en-US" smtClean="0"/>
              <a:t>110</a:t>
            </a:fld>
            <a:endParaRPr lang="en-US"/>
          </a:p>
        </p:txBody>
      </p:sp>
    </p:spTree>
    <p:extLst>
      <p:ext uri="{BB962C8B-B14F-4D97-AF65-F5344CB8AC3E}">
        <p14:creationId xmlns:p14="http://schemas.microsoft.com/office/powerpoint/2010/main" val="2846891235"/>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Don't reinvent the wheel</a:t>
            </a:r>
            <a:r>
              <a:rPr lang="en-US" baseline="0" dirty="0" smtClean="0"/>
              <a:t>; either use some of the many solutions out there that have already been proven to work, or at least read their code and write a similar data-driven solution.</a:t>
            </a:r>
          </a:p>
          <a:p>
            <a:endParaRPr lang="en-US" baseline="0" dirty="0" smtClean="0"/>
          </a:p>
          <a:p>
            <a:r>
              <a:rPr lang="en-US" baseline="0" dirty="0" smtClean="0"/>
              <a:t>But also remember that you'll need to validate the meaning of the parameters – is negative infinity valid in the context of your game? What about </a:t>
            </a:r>
            <a:r>
              <a:rPr lang="en-US" baseline="0" dirty="0" err="1" smtClean="0"/>
              <a:t>NaN</a:t>
            </a:r>
            <a:r>
              <a:rPr lang="en-US" baseline="0" dirty="0" smtClean="0"/>
              <a:t> (not a number), infinity, or negative zero?</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111</a:t>
            </a:fld>
            <a:endParaRPr lang="en-US"/>
          </a:p>
        </p:txBody>
      </p:sp>
    </p:spTree>
    <p:extLst>
      <p:ext uri="{BB962C8B-B14F-4D97-AF65-F5344CB8AC3E}">
        <p14:creationId xmlns:p14="http://schemas.microsoft.com/office/powerpoint/2010/main" val="4253127463"/>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you’ve ensured</a:t>
            </a:r>
            <a:r>
              <a:rPr lang="en-US" baseline="0" dirty="0" smtClean="0"/>
              <a:t> that your server will only accept valid messages, you still have to worry about what happens when you get messages more frequently than they should arrive.</a:t>
            </a:r>
          </a:p>
          <a:p>
            <a:endParaRPr lang="en-US" baseline="0" dirty="0" smtClean="0"/>
          </a:p>
          <a:p>
            <a:r>
              <a:rPr lang="en-US" baseline="0" dirty="0" smtClean="0"/>
              <a:t>Many games have problems with “speed-hacking”, where a game client that should only send five messages a second sends fifty, and consequently the sender has a 10x attack advantage over other players. Oops.</a:t>
            </a:r>
          </a:p>
          <a:p>
            <a:endParaRPr lang="en-US" baseline="0" dirty="0" smtClean="0"/>
          </a:p>
          <a:p>
            <a:r>
              <a:rPr lang="en-US" baseline="0" dirty="0" smtClean="0"/>
              <a:t>Or another example: about ten months ago (roughly a year before the commercial launch of our game), we saw over one million login attempts in a single day from a single IP address. These attacks were an attempt to crack accounts on our system. The pattern of the attack was that it tried many different email addresses, each with a single password. That is, not a brute-force attack to guess the password for a single account, but a single login attempt for each of one million accounts. What gives? My suspicion is that the attacker had a database of stolen accounts with their passwords, and was just trying to determine whether (a) those users had accounts on our system and (b) if the account owners were using the same password on both systems. </a:t>
            </a:r>
          </a:p>
          <a:p>
            <a:endParaRPr lang="en-US" baseline="0" dirty="0" smtClean="0"/>
          </a:p>
          <a:p>
            <a:r>
              <a:rPr lang="en-US" baseline="0" dirty="0" smtClean="0"/>
              <a:t>If you don’t have rate-limiting, this kind of attack can be a problem for two reasons: (1) players who re-use the same password (probably most of them) are vulnerable to account-hacking and (2) your game can get knocked offline due to the hacking attempts.</a:t>
            </a:r>
          </a:p>
          <a:p>
            <a:endParaRPr lang="en-US" baseline="0" dirty="0" smtClean="0"/>
          </a:p>
          <a:p>
            <a:r>
              <a:rPr lang="en-US" baseline="0" dirty="0" smtClean="0"/>
              <a:t>Rate-limiting transactions prevents hackers from being able to run millions of attacks against your service from a single IP address. But the bad guys have lots of computers – they can rent out bot-nets – so we need to craft a solution that prevents even distributed attacks.</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112</a:t>
            </a:fld>
            <a:endParaRPr lang="en-US"/>
          </a:p>
        </p:txBody>
      </p:sp>
    </p:spTree>
    <p:extLst>
      <p:ext uri="{BB962C8B-B14F-4D97-AF65-F5344CB8AC3E}">
        <p14:creationId xmlns:p14="http://schemas.microsoft.com/office/powerpoint/2010/main" val="1398799598"/>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a:t>
            </a:r>
            <a:r>
              <a:rPr lang="en-US" baseline="0" dirty="0" smtClean="0"/>
              <a:t> how rate-limiting works for login-transactions. </a:t>
            </a:r>
          </a:p>
          <a:p>
            <a:endParaRPr lang="en-US" baseline="0" dirty="0" smtClean="0"/>
          </a:p>
          <a:p>
            <a:r>
              <a:rPr lang="en-US" baseline="0" dirty="0" smtClean="0"/>
              <a:t>I wrote a blog article on the subject here: http://www.codeofhonor.com/blog/using-transaction-rate-limiting-to-improve-service-reliability</a:t>
            </a:r>
          </a:p>
          <a:p>
            <a:endParaRPr lang="en-US" dirty="0" smtClean="0"/>
          </a:p>
          <a:p>
            <a:r>
              <a:rPr lang="en-US" dirty="0" smtClean="0"/>
              <a:t>It’s a good idea to rate-limit</a:t>
            </a:r>
            <a:r>
              <a:rPr lang="en-US" baseline="0" dirty="0" smtClean="0"/>
              <a:t> even on internal services; when working on billing integration for Guild Wars I discovered that one of the external billing teams "attacked" our service through our API – they submitted millions of transactions in a short time-window. So it turns out to be necessary to perform rate-limiting even on internal interfaces to provide maximum reliability to users.</a:t>
            </a:r>
          </a:p>
          <a:p>
            <a:endParaRPr lang="en-US"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113</a:t>
            </a:fld>
            <a:endParaRPr lang="en-US"/>
          </a:p>
        </p:txBody>
      </p:sp>
    </p:spTree>
    <p:extLst>
      <p:ext uri="{BB962C8B-B14F-4D97-AF65-F5344CB8AC3E}">
        <p14:creationId xmlns:p14="http://schemas.microsoft.com/office/powerpoint/2010/main" val="564590200"/>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a:t>
            </a:r>
            <a:r>
              <a:rPr lang="en-US" baseline="0" dirty="0" smtClean="0"/>
              <a:t> can see from looking at this sample how tough it is to talk about code using PowerPoint!</a:t>
            </a:r>
          </a:p>
          <a:p>
            <a:endParaRPr lang="en-US" dirty="0" smtClean="0"/>
          </a:p>
          <a:p>
            <a:r>
              <a:rPr lang="en-US" dirty="0" smtClean="0"/>
              <a:t>See http://www.codeofhonor.com/blog/using-transaction-rate-limiting-to-improve-service-reliability</a:t>
            </a:r>
          </a:p>
          <a:p>
            <a:endParaRPr lang="en-US" dirty="0" smtClean="0"/>
          </a:p>
          <a:p>
            <a:r>
              <a:rPr lang="en-US" dirty="0" smtClean="0"/>
              <a:t>And thanks </a:t>
            </a:r>
            <a:r>
              <a:rPr lang="en-US" dirty="0" err="1" smtClean="0"/>
              <a:t>GlenK</a:t>
            </a:r>
            <a:r>
              <a:rPr lang="en-US" baseline="0" dirty="0" smtClean="0"/>
              <a:t> for fixing a bug in ~2009 that I wrote in ~2001.</a:t>
            </a:r>
            <a:endParaRPr lang="en-US"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114</a:t>
            </a:fld>
            <a:endParaRPr lang="en-US"/>
          </a:p>
        </p:txBody>
      </p:sp>
    </p:spTree>
    <p:extLst>
      <p:ext uri="{BB962C8B-B14F-4D97-AF65-F5344CB8AC3E}">
        <p14:creationId xmlns:p14="http://schemas.microsoft.com/office/powerpoint/2010/main" val="564590200"/>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a:t>
            </a:r>
            <a:r>
              <a:rPr lang="en-US" baseline="0" dirty="0" smtClean="0"/>
              <a:t> I want to talk about password storage. Remember when I said “plan for failure” ? Well, plan for your account database getting ripped-off by bad guys. It happens a lot more frequently than anyone wants to talk about. And when those database get ripped off (Sony – ~30 million accounts, </a:t>
            </a:r>
            <a:r>
              <a:rPr lang="en-US" baseline="0" dirty="0" err="1" smtClean="0"/>
              <a:t>RockYou</a:t>
            </a:r>
            <a:r>
              <a:rPr lang="en-US" baseline="0" dirty="0" smtClean="0"/>
              <a:t> -- ~30 million accounts) along with the passwords, it makes it easier for the bad guys to steal accounts on other services because users recycle the same passwords across all systems. C’mon, like you’ve never done it…</a:t>
            </a:r>
          </a:p>
          <a:p>
            <a:endParaRPr lang="en-US" baseline="0" dirty="0" smtClean="0"/>
          </a:p>
          <a:p>
            <a:r>
              <a:rPr lang="en-US" dirty="0" smtClean="0"/>
              <a:t>Many</a:t>
            </a:r>
            <a:r>
              <a:rPr lang="en-US" baseline="0" dirty="0" smtClean="0"/>
              <a:t> developers have used solutions like MD5-hashed passwords, or SHA1-hashed, or even those hash algorithms with “salt”. But they’re pretty easy to crack for bad-guys who have lots of resources (like professional game-gold sellers).</a:t>
            </a:r>
          </a:p>
          <a:p>
            <a:endParaRPr lang="en-US" baseline="0" dirty="0" smtClean="0"/>
          </a:p>
          <a:p>
            <a:r>
              <a:rPr lang="en-US" baseline="0" dirty="0" smtClean="0"/>
              <a:t>Coda Hale says “</a:t>
            </a:r>
            <a:r>
              <a:rPr lang="en-US" dirty="0" smtClean="0"/>
              <a:t>These are all </a:t>
            </a:r>
            <a:r>
              <a:rPr lang="en-US" i="1" dirty="0" smtClean="0"/>
              <a:t>general purpose</a:t>
            </a:r>
            <a:r>
              <a:rPr lang="en-US" dirty="0" smtClean="0"/>
              <a:t> hash functions, designed to calculate a digest of huge amounts of data in as short a time as possible.”</a:t>
            </a:r>
            <a:r>
              <a:rPr lang="en-US" baseline="0" dirty="0"/>
              <a:t> </a:t>
            </a:r>
            <a:r>
              <a:rPr lang="en-US" baseline="0" dirty="0" smtClean="0"/>
              <a:t>(http://codahale.com/how-to-safely-store-a-password/)</a:t>
            </a:r>
          </a:p>
          <a:p>
            <a:endParaRPr lang="en-US" baseline="0" dirty="0" smtClean="0"/>
          </a:p>
          <a:p>
            <a:r>
              <a:rPr lang="en-US" baseline="0" dirty="0" smtClean="0"/>
              <a:t>So don’t use ‘</a:t>
            </a:r>
            <a:r>
              <a:rPr lang="en-US" baseline="0" dirty="0" err="1" smtClean="0"/>
              <a:t>em</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115</a:t>
            </a:fld>
            <a:endParaRPr lang="en-US"/>
          </a:p>
        </p:txBody>
      </p:sp>
    </p:spTree>
    <p:extLst>
      <p:ext uri="{BB962C8B-B14F-4D97-AF65-F5344CB8AC3E}">
        <p14:creationId xmlns:p14="http://schemas.microsoft.com/office/powerpoint/2010/main" val="2071928550"/>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http://codahale.com/how-to-safely-store-a-password/</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116</a:t>
            </a:fld>
            <a:endParaRPr lang="en-US"/>
          </a:p>
        </p:txBody>
      </p:sp>
    </p:spTree>
    <p:extLst>
      <p:ext uri="{BB962C8B-B14F-4D97-AF65-F5344CB8AC3E}">
        <p14:creationId xmlns:p14="http://schemas.microsoft.com/office/powerpoint/2010/main" val="532849767"/>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117</a:t>
            </a:fld>
            <a:endParaRPr lang="en-US"/>
          </a:p>
        </p:txBody>
      </p:sp>
    </p:spTree>
    <p:extLst>
      <p:ext uri="{BB962C8B-B14F-4D97-AF65-F5344CB8AC3E}">
        <p14:creationId xmlns:p14="http://schemas.microsoft.com/office/powerpoint/2010/main" val="2071928550"/>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Security</a:t>
            </a:r>
            <a:r>
              <a:rPr lang="en-US" baseline="0" dirty="0" smtClean="0"/>
              <a:t> is asymmetric warfare: we have to create a secure network that's resistant to attack all the time on all fronts. Hackers only have to break in one time at one weak point to win.</a:t>
            </a:r>
          </a:p>
          <a:p>
            <a:endParaRPr lang="en-US" baseline="0" dirty="0" smtClean="0"/>
          </a:p>
          <a:p>
            <a:r>
              <a:rPr lang="en-US" baseline="0" dirty="0" smtClean="0"/>
              <a:t>On the plus side, for those of you considering careers in security, that means you’ll never lack for employment; it’s a growth field!</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118</a:t>
            </a:fld>
            <a:endParaRPr lang="en-US"/>
          </a:p>
        </p:txBody>
      </p:sp>
    </p:spTree>
    <p:extLst>
      <p:ext uri="{BB962C8B-B14F-4D97-AF65-F5344CB8AC3E}">
        <p14:creationId xmlns:p14="http://schemas.microsoft.com/office/powerpoint/2010/main" val="901928825"/>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to sum</a:t>
            </a:r>
            <a:r>
              <a:rPr lang="en-US" baseline="0" dirty="0" smtClean="0"/>
              <a:t> up the point of this whole talk, the idea is that by creating great games built on top of secure, reliable, robust online services, we’re more likely to end up with lots of players, which is a win.</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119</a:t>
            </a:fld>
            <a:endParaRPr lang="en-US"/>
          </a:p>
        </p:txBody>
      </p:sp>
    </p:spTree>
    <p:extLst>
      <p:ext uri="{BB962C8B-B14F-4D97-AF65-F5344CB8AC3E}">
        <p14:creationId xmlns:p14="http://schemas.microsoft.com/office/powerpoint/2010/main" val="901928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Yanone Kaffeesatz Regular" pitchFamily="2" charset="0"/>
              </a:rPr>
              <a:t>Let’s assume we have network transport and protocol libraries</a:t>
            </a:r>
            <a:r>
              <a:rPr lang="en-US" dirty="0" smtClean="0"/>
              <a:t>… let's</a:t>
            </a:r>
            <a:r>
              <a:rPr lang="en-US" baseline="0" dirty="0" smtClean="0"/>
              <a:t> write code. Fundamentally all interesting game stuff comes down to this pattern – the client sends a message to the server, and the server responds. Or similarly, one server sends a message to another server and receives a reply. So this is an important pattern in development. Let’s ask ourselves the question: w</a:t>
            </a:r>
            <a:r>
              <a:rPr lang="en-US" sz="1200" dirty="0" smtClean="0">
                <a:latin typeface="Yanone Kaffeesatz Regular" pitchFamily="2" charset="0"/>
              </a:rPr>
              <a:t>hat could go wrong?</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12</a:t>
            </a:fld>
            <a:endParaRPr lang="en-US"/>
          </a:p>
        </p:txBody>
      </p:sp>
    </p:spTree>
    <p:extLst>
      <p:ext uri="{BB962C8B-B14F-4D97-AF65-F5344CB8AC3E}">
        <p14:creationId xmlns:p14="http://schemas.microsoft.com/office/powerpoint/2010/main" val="230463407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I have seen further it is by standing on ye </a:t>
            </a:r>
            <a:r>
              <a:rPr lang="en-US" dirty="0" err="1" smtClean="0"/>
              <a:t>sholders</a:t>
            </a:r>
            <a:r>
              <a:rPr lang="en-US" dirty="0" smtClean="0"/>
              <a:t> of Giants.”</a:t>
            </a:r>
          </a:p>
          <a:p>
            <a:r>
              <a:rPr lang="en-US" dirty="0" smtClean="0"/>
              <a:t>--</a:t>
            </a:r>
            <a:r>
              <a:rPr lang="en-US" baseline="0" dirty="0" smtClean="0"/>
              <a:t> </a:t>
            </a:r>
            <a:r>
              <a:rPr lang="en-US" dirty="0" smtClean="0"/>
              <a:t>Isaac</a:t>
            </a:r>
            <a:r>
              <a:rPr lang="en-US" baseline="0" dirty="0" smtClean="0"/>
              <a:t> </a:t>
            </a:r>
            <a:r>
              <a:rPr lang="en-US" dirty="0" smtClean="0"/>
              <a:t>Newton</a:t>
            </a:r>
          </a:p>
          <a:p>
            <a:endParaRPr lang="en-US" dirty="0" smtClean="0"/>
          </a:p>
          <a:p>
            <a:r>
              <a:rPr lang="en-US" dirty="0" smtClean="0"/>
              <a:t>Here are links to some of those folks</a:t>
            </a:r>
            <a:r>
              <a:rPr lang="en-US" baseline="0" dirty="0" smtClean="0"/>
              <a:t>, with my blog linked in there to give you the idea that I might be one of ‘</a:t>
            </a:r>
            <a:r>
              <a:rPr lang="en-US" baseline="0" dirty="0" err="1" smtClean="0"/>
              <a:t>em</a:t>
            </a:r>
            <a:r>
              <a:rPr lang="en-US" baseline="0" dirty="0" smtClean="0"/>
              <a:t> </a:t>
            </a:r>
            <a:r>
              <a:rPr lang="en-US" baseline="0" dirty="0" smtClean="0">
                <a:sym typeface="Wingdings" pitchFamily="2" charset="2"/>
              </a:rPr>
              <a:t></a:t>
            </a:r>
          </a:p>
          <a:p>
            <a:endParaRPr lang="en-US" baseline="0" dirty="0" smtClean="0">
              <a:sym typeface="Wingdings" pitchFamily="2" charset="2"/>
            </a:endParaRPr>
          </a:p>
          <a:p>
            <a:r>
              <a:rPr lang="en-US" baseline="0" dirty="0" smtClean="0">
                <a:sym typeface="Wingdings" pitchFamily="2" charset="2"/>
              </a:rPr>
              <a:t>Thanks for making it all the way to the end</a:t>
            </a:r>
          </a:p>
          <a:p>
            <a:endParaRPr lang="en-US" dirty="0" smtClean="0"/>
          </a:p>
          <a:p>
            <a:r>
              <a:rPr lang="en-US" dirty="0" smtClean="0"/>
              <a:t>Mail</a:t>
            </a:r>
            <a:r>
              <a:rPr lang="en-US" baseline="0" dirty="0" smtClean="0"/>
              <a:t> me at “p</a:t>
            </a:r>
            <a:r>
              <a:rPr lang="en-US" dirty="0" smtClean="0"/>
              <a:t>at”</a:t>
            </a:r>
            <a:r>
              <a:rPr lang="en-US" baseline="0" dirty="0" smtClean="0"/>
              <a:t> at “codeofhonor.com”</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122</a:t>
            </a:fld>
            <a:endParaRPr lang="en-US"/>
          </a:p>
        </p:txBody>
      </p:sp>
    </p:spTree>
    <p:extLst>
      <p:ext uri="{BB962C8B-B14F-4D97-AF65-F5344CB8AC3E}">
        <p14:creationId xmlns:p14="http://schemas.microsoft.com/office/powerpoint/2010/main" val="32793631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a:t>
            </a:r>
            <a:r>
              <a:rPr lang="en-US" baseline="0" dirty="0" smtClean="0"/>
              <a:t> we have to plan for the servers breaking down, right?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13</a:t>
            </a:fld>
            <a:endParaRPr lang="en-US"/>
          </a:p>
        </p:txBody>
      </p:sp>
    </p:spTree>
    <p:extLst>
      <p:ext uri="{BB962C8B-B14F-4D97-AF65-F5344CB8AC3E}">
        <p14:creationId xmlns:p14="http://schemas.microsoft.com/office/powerpoint/2010/main" val="2412765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hardware failure does</a:t>
            </a:r>
            <a:r>
              <a:rPr lang="en-US" baseline="0" dirty="0" smtClean="0"/>
              <a:t> happened, but 80% of downtime is caused by human error, so we need to plan for it by writing services that are easy to administer. </a:t>
            </a:r>
          </a:p>
          <a:p>
            <a:endParaRPr lang="en-US" baseline="0" dirty="0" smtClean="0"/>
          </a:p>
          <a:p>
            <a:r>
              <a:rPr lang="en-US" baseline="0" dirty="0" smtClean="0"/>
              <a:t>One incident that comes to mind is from a time when I was the lead battle.net programmer. (Actually, at the time I was the only programmer, designer, business-person, dishwasher and janitor for the project).</a:t>
            </a:r>
          </a:p>
          <a:p>
            <a:endParaRPr lang="en-US" baseline="0" dirty="0" smtClean="0"/>
          </a:p>
          <a:p>
            <a:r>
              <a:rPr lang="en-US" baseline="0" dirty="0" smtClean="0"/>
              <a:t>I came into the office in the morning and learned that no one whose name (“handle”) that started with the “d” could log into battle.net. I was able to quickly ascertain that the name-filtering/chat-filtering algorithm was blocking words starting with the letter “d”. It turns out that the Customer Support lead, who had administrative permissions to the battle.net servers, had attempted to block an obnoxious player whose name was something like d1oggone, so he added that name to the list of blocked words.</a:t>
            </a:r>
          </a:p>
          <a:p>
            <a:endParaRPr lang="en-US" baseline="0" dirty="0" smtClean="0"/>
          </a:p>
          <a:p>
            <a:r>
              <a:rPr lang="en-US" baseline="0" dirty="0" smtClean="0"/>
              <a:t>Unfortunately, the original programmer of battle.net, who had written the chat-filtering system, an otherwise spectacular programmer, hadn’t written much in the way of error-handling for the chat-filtering subsystem. Whenever the configuration-file parser read a “bad word” that needed to be filtered, it assumed that the word would only be made up of letters. When it encountered any non-alphabetic character it would simply stop parsing and terminate the word. So when it read d1oggone, it substituted “d” and used that in the filtering algorithm.</a:t>
            </a:r>
          </a:p>
          <a:p>
            <a:endParaRPr lang="en-US" baseline="0" dirty="0" smtClean="0"/>
          </a:p>
          <a:p>
            <a:r>
              <a:rPr lang="en-US" baseline="0" dirty="0" smtClean="0"/>
              <a:t>Much software, if not written quite this poorly, contains similar gotchas. And consequently the operations team ends up unintentionally bollixing game servers because they were led into a trap by the development team.</a:t>
            </a:r>
          </a:p>
          <a:p>
            <a:endParaRPr lang="en-US" baseline="0" dirty="0" smtClean="0"/>
          </a:p>
          <a:p>
            <a:r>
              <a:rPr lang="en-US" baseline="0" dirty="0" smtClean="0"/>
              <a:t>We can do better!</a:t>
            </a:r>
          </a:p>
        </p:txBody>
      </p:sp>
      <p:sp>
        <p:nvSpPr>
          <p:cNvPr id="4" name="Slide Number Placeholder 3"/>
          <p:cNvSpPr>
            <a:spLocks noGrp="1"/>
          </p:cNvSpPr>
          <p:nvPr>
            <p:ph type="sldNum" sz="quarter" idx="10"/>
          </p:nvPr>
        </p:nvSpPr>
        <p:spPr/>
        <p:txBody>
          <a:bodyPr/>
          <a:lstStyle/>
          <a:p>
            <a:fld id="{67ED5594-80DB-4C63-B2E4-4FF127FAC172}" type="slidenum">
              <a:rPr lang="en-US" smtClean="0"/>
              <a:t>14</a:t>
            </a:fld>
            <a:endParaRPr lang="en-US"/>
          </a:p>
        </p:txBody>
      </p:sp>
    </p:spTree>
    <p:extLst>
      <p:ext uri="{BB962C8B-B14F-4D97-AF65-F5344CB8AC3E}">
        <p14:creationId xmlns:p14="http://schemas.microsoft.com/office/powerpoint/2010/main" val="19911078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common complaint</a:t>
            </a:r>
            <a:r>
              <a:rPr lang="en-US" baseline="0" dirty="0" smtClean="0"/>
              <a:t> by players is that games are </a:t>
            </a:r>
            <a:r>
              <a:rPr lang="en-US" baseline="0" dirty="0" err="1" smtClean="0"/>
              <a:t>laggy</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15</a:t>
            </a:fld>
            <a:endParaRPr lang="en-US"/>
          </a:p>
        </p:txBody>
      </p:sp>
    </p:spTree>
    <p:extLst>
      <p:ext uri="{BB962C8B-B14F-4D97-AF65-F5344CB8AC3E}">
        <p14:creationId xmlns:p14="http://schemas.microsoft.com/office/powerpoint/2010/main" val="2082366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a:t>
            </a:r>
            <a:r>
              <a:rPr lang="en-US" dirty="0" err="1" smtClean="0"/>
              <a:t>y’know</a:t>
            </a:r>
            <a:r>
              <a:rPr lang="en-US" dirty="0" smtClean="0"/>
              <a:t> what? For the most part it’s not the Internet’s fault.</a:t>
            </a:r>
            <a:r>
              <a:rPr lang="en-US" baseline="0" dirty="0" smtClean="0"/>
              <a:t> The Internet is substantially faster and more reliable than it was in previous years. For the most part the problem is that development teams don’t do much to verify that their code works properly under real latency, packet-drop-rate and bandwidth conditions. Most teams are writing and testing code on their local area network, which has massive bandwidth and virtually no latency or packet drop.</a:t>
            </a:r>
          </a:p>
          <a:p>
            <a:endParaRPr lang="en-US" baseline="0" dirty="0" smtClean="0"/>
          </a:p>
          <a:p>
            <a:r>
              <a:rPr lang="en-US" baseline="0" dirty="0" smtClean="0"/>
              <a:t>I got a late-night call from a former colleague at a company called Click Entertainment (unsurprisingly no longer in business; you’ll soon understand why) just after they launched their game. They had written a Diablo-clone, and it turned out that the game, which had been thoroughly tested for network play on a LAN, didn’t work over the Internet. Both the development team and the publisher (Sierra Entertainment) QA team hadn’t ever actually bothered to test Internet play, even though that was the primary online venue. And so of course it didn’t work properly and players were furious. Whoops! Turns out they had a bug that was actually easy to diagnose and suggest a fix over the phone, leading to a patch. But all the pain could have been avoided by decent testing.</a:t>
            </a:r>
          </a:p>
          <a:p>
            <a:endParaRPr lang="en-US" baseline="0" dirty="0" smtClean="0"/>
          </a:p>
          <a:p>
            <a:r>
              <a:rPr lang="en-US" baseline="0" dirty="0" smtClean="0"/>
              <a:t>For Guild Wars, when we built out the first datacenter for testing, we </a:t>
            </a:r>
            <a:r>
              <a:rPr lang="en-US" baseline="0" dirty="0" err="1" smtClean="0"/>
              <a:t>colocated</a:t>
            </a:r>
            <a:r>
              <a:rPr lang="en-US" baseline="0" dirty="0" smtClean="0"/>
              <a:t> the servers in Los Angeles, while our </a:t>
            </a:r>
            <a:r>
              <a:rPr lang="en-US" baseline="0" dirty="0" err="1" smtClean="0"/>
              <a:t>dev</a:t>
            </a:r>
            <a:r>
              <a:rPr lang="en-US" baseline="0" dirty="0" smtClean="0"/>
              <a:t> team was in the Seattle area. This meant that our entire development team played the game in similar fashion to the way our players would *four years later when we actually released the game*. Incidentally, we also gave all the developers “</a:t>
            </a:r>
            <a:r>
              <a:rPr lang="en-US" baseline="0" dirty="0" err="1" smtClean="0"/>
              <a:t>minspec</a:t>
            </a:r>
            <a:r>
              <a:rPr lang="en-US" baseline="0" dirty="0" smtClean="0"/>
              <a:t>” machines (800 MHz Pentium III with 512MB RAM – </a:t>
            </a:r>
            <a:r>
              <a:rPr lang="en-US" baseline="0" dirty="0" err="1" smtClean="0"/>
              <a:t>blech</a:t>
            </a:r>
            <a:r>
              <a:rPr lang="en-US" baseline="0" dirty="0" smtClean="0"/>
              <a:t>!) so that we would build a game that played well on that type of computer.</a:t>
            </a:r>
          </a:p>
          <a:p>
            <a:endParaRPr lang="en-US" baseline="0" dirty="0" smtClean="0"/>
          </a:p>
          <a:p>
            <a:r>
              <a:rPr lang="en-US" baseline="0" dirty="0" smtClean="0"/>
              <a:t>Another great testing methodology is to use latency simulators that can control bandwidth, packet-drop and packet round-trip-time so that the development team can build code that handles typical (or worse) network conditions.</a:t>
            </a:r>
          </a:p>
          <a:p>
            <a:endParaRPr lang="en-US" baseline="0"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16</a:t>
            </a:fld>
            <a:endParaRPr lang="en-US"/>
          </a:p>
        </p:txBody>
      </p:sp>
    </p:spTree>
    <p:extLst>
      <p:ext uri="{BB962C8B-B14F-4D97-AF65-F5344CB8AC3E}">
        <p14:creationId xmlns:p14="http://schemas.microsoft.com/office/powerpoint/2010/main" val="1899850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player complaint</a:t>
            </a:r>
            <a:r>
              <a:rPr lang="en-US" baseline="0" dirty="0" smtClean="0"/>
              <a:t> is that “the Internet” causes game-server disconnects, and many times it does…</a:t>
            </a:r>
          </a:p>
        </p:txBody>
      </p:sp>
      <p:sp>
        <p:nvSpPr>
          <p:cNvPr id="4" name="Slide Number Placeholder 3"/>
          <p:cNvSpPr>
            <a:spLocks noGrp="1"/>
          </p:cNvSpPr>
          <p:nvPr>
            <p:ph type="sldNum" sz="quarter" idx="10"/>
          </p:nvPr>
        </p:nvSpPr>
        <p:spPr/>
        <p:txBody>
          <a:bodyPr/>
          <a:lstStyle/>
          <a:p>
            <a:fld id="{67ED5594-80DB-4C63-B2E4-4FF127FAC172}" type="slidenum">
              <a:rPr lang="en-US" smtClean="0"/>
              <a:t>17</a:t>
            </a:fld>
            <a:endParaRPr lang="en-US"/>
          </a:p>
        </p:txBody>
      </p:sp>
    </p:spTree>
    <p:extLst>
      <p:ext uri="{BB962C8B-B14F-4D97-AF65-F5344CB8AC3E}">
        <p14:creationId xmlns:p14="http://schemas.microsoft.com/office/powerpoint/2010/main" val="40281848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but other</a:t>
            </a:r>
            <a:r>
              <a:rPr lang="en-US" baseline="0" dirty="0" smtClean="0"/>
              <a:t> common causes of socket-disconnection are that the game server doesn’t handle network timeouts or network packet-buffering, or even crashes a lot.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18</a:t>
            </a:fld>
            <a:endParaRPr lang="en-US"/>
          </a:p>
        </p:txBody>
      </p:sp>
    </p:spTree>
    <p:extLst>
      <p:ext uri="{BB962C8B-B14F-4D97-AF65-F5344CB8AC3E}">
        <p14:creationId xmlns:p14="http://schemas.microsoft.com/office/powerpoint/2010/main" val="25203240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Yanone Kaffeesatz Regular" pitchFamily="2" charset="0"/>
              </a:rPr>
              <a:t>When you get down to the packet level, the Internet is a scary place. If</a:t>
            </a:r>
            <a:r>
              <a:rPr lang="en-US" sz="1200" baseline="0" dirty="0" smtClean="0">
                <a:latin typeface="Yanone Kaffeesatz Regular" pitchFamily="2" charset="0"/>
              </a:rPr>
              <a:t> </a:t>
            </a:r>
            <a:r>
              <a:rPr lang="en-US" sz="1200" dirty="0" smtClean="0">
                <a:latin typeface="Yanone Kaffeesatz Regular" pitchFamily="2" charset="0"/>
              </a:rPr>
              <a:t>your program doesn't handle </a:t>
            </a:r>
            <a:r>
              <a:rPr lang="en-US" sz="1200" baseline="0" dirty="0" smtClean="0">
                <a:latin typeface="Yanone Kaffeesatz Regular" pitchFamily="2" charset="0"/>
              </a:rPr>
              <a:t>these issues then your users will get to discover them</a:t>
            </a:r>
            <a:r>
              <a:rPr lang="en-US" sz="1200" dirty="0" smtClean="0">
                <a:solidFill>
                  <a:srgbClr val="FF0000"/>
                </a:solidFill>
                <a:latin typeface="Yanone Kaffeesatz Regular" pitchFamily="2" charset="0"/>
              </a:rPr>
              <a:t>. And by extension, so will your Customer Support team,</a:t>
            </a:r>
            <a:r>
              <a:rPr lang="en-US" sz="1200" baseline="0" dirty="0" smtClean="0">
                <a:solidFill>
                  <a:srgbClr val="FF0000"/>
                </a:solidFill>
                <a:latin typeface="Yanone Kaffeesatz Regular" pitchFamily="2" charset="0"/>
              </a:rPr>
              <a:t> and consequently your ongoing sales &amp; players retention will be negatively affected. So build your code so that it handles common failure cases instead of being surprised by them.</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solidFill>
                <a:srgbClr val="FF0000"/>
              </a:solidFill>
              <a:latin typeface="Yanone Kaffeesatz Regular"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rgbClr val="FF0000"/>
                </a:solidFill>
                <a:latin typeface="Yanone Kaffeesatz Regular" pitchFamily="2" charset="0"/>
              </a:rPr>
              <a:t>You should expect that some percentage of your players will lose connectivity to the server – usually at a critical time in battle while they’re completing a multi-hour-long epic quest. Build in a system to enable them to immediately reconnect to the game from the *start* of your development cycle instead of waiting until after launch and discovering how frequently it happens (… like we did in Guild Wars… boo </a:t>
            </a:r>
            <a:r>
              <a:rPr lang="en-US" sz="1200" baseline="0" dirty="0" err="1" smtClean="0">
                <a:solidFill>
                  <a:srgbClr val="FF0000"/>
                </a:solidFill>
                <a:latin typeface="Yanone Kaffeesatz Regular" pitchFamily="2" charset="0"/>
              </a:rPr>
              <a:t>hoo</a:t>
            </a:r>
            <a:r>
              <a:rPr lang="en-US" sz="1200" baseline="0" dirty="0" smtClean="0">
                <a:solidFill>
                  <a:srgbClr val="FF0000"/>
                </a:solidFill>
                <a:latin typeface="Yanone Kaffeesatz Regular" pitchFamily="2"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solidFill>
                <a:srgbClr val="FF0000"/>
              </a:solidFill>
              <a:latin typeface="Yanone Kaffeesatz Regular"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solidFill>
                <a:srgbClr val="FF0000"/>
              </a:solidFill>
              <a:latin typeface="Yanone Kaffeesatz Regular" pitchFamily="2" charset="0"/>
            </a:endParaRPr>
          </a:p>
        </p:txBody>
      </p:sp>
      <p:sp>
        <p:nvSpPr>
          <p:cNvPr id="4" name="Slide Number Placeholder 3"/>
          <p:cNvSpPr>
            <a:spLocks noGrp="1"/>
          </p:cNvSpPr>
          <p:nvPr>
            <p:ph type="sldNum" sz="quarter" idx="10"/>
          </p:nvPr>
        </p:nvSpPr>
        <p:spPr/>
        <p:txBody>
          <a:bodyPr/>
          <a:lstStyle/>
          <a:p>
            <a:fld id="{67ED5594-80DB-4C63-B2E4-4FF127FAC172}" type="slidenum">
              <a:rPr lang="en-US" smtClean="0"/>
              <a:t>19</a:t>
            </a:fld>
            <a:endParaRPr lang="en-US"/>
          </a:p>
        </p:txBody>
      </p:sp>
    </p:spTree>
    <p:extLst>
      <p:ext uri="{BB962C8B-B14F-4D97-AF65-F5344CB8AC3E}">
        <p14:creationId xmlns:p14="http://schemas.microsoft.com/office/powerpoint/2010/main" val="918938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Note: I like </a:t>
            </a:r>
            <a:r>
              <a:rPr lang="en-US" dirty="0" err="1" smtClean="0"/>
              <a:t>SlideShare</a:t>
            </a:r>
            <a:r>
              <a:rPr lang="en-US" dirty="0" smtClean="0"/>
              <a:t>,</a:t>
            </a:r>
            <a:r>
              <a:rPr lang="en-US" baseline="0" dirty="0" smtClean="0"/>
              <a:t> but they don’t show PowerPoint notes </a:t>
            </a:r>
            <a:r>
              <a:rPr lang="en-US" baseline="0" smtClean="0"/>
              <a:t>like this one.</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a:t>
            </a:fld>
            <a:endParaRPr lang="en-US"/>
          </a:p>
        </p:txBody>
      </p:sp>
    </p:spTree>
    <p:extLst>
      <p:ext uri="{BB962C8B-B14F-4D97-AF65-F5344CB8AC3E}">
        <p14:creationId xmlns:p14="http://schemas.microsoft.com/office/powerpoint/2010/main" val="6477658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next part of the talk</a:t>
            </a:r>
            <a:r>
              <a:rPr lang="en-US" baseline="0" dirty="0" smtClean="0"/>
              <a:t> I’m going to spend a lot of time understanding common reliability problems in backend services, where ultimately all of the interesting things going on are transactions. While this might sound like boring stuff that’s more important for banking software, it’s the same stuff that your game uses to persist player data, and is consequently critical to the success of your endeavor.</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20</a:t>
            </a:fld>
            <a:endParaRPr lang="en-US"/>
          </a:p>
        </p:txBody>
      </p:sp>
    </p:spTree>
    <p:extLst>
      <p:ext uri="{BB962C8B-B14F-4D97-AF65-F5344CB8AC3E}">
        <p14:creationId xmlns:p14="http://schemas.microsoft.com/office/powerpoint/2010/main" val="32816855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Let's start with an easy one before</a:t>
            </a:r>
            <a:r>
              <a:rPr lang="en-US" baseline="0" dirty="0" smtClean="0"/>
              <a:t> we dive into the complicated cases.</a:t>
            </a:r>
          </a:p>
          <a:p>
            <a:endParaRPr lang="en-US" baseline="0" dirty="0" smtClean="0"/>
          </a:p>
          <a:p>
            <a:r>
              <a:rPr lang="en-US" baseline="0" dirty="0" smtClean="0"/>
              <a:t>Here’s a basic transaction that’s designed to enable one player (me) to give another play (you) some gold. ‘Cause I’m just that nice a guy.</a:t>
            </a:r>
          </a:p>
          <a:p>
            <a:endParaRPr lang="en-US" baseline="0" dirty="0" smtClean="0"/>
          </a:p>
          <a:p>
            <a:r>
              <a:rPr lang="en-US" baseline="0" dirty="0" smtClean="0"/>
              <a:t>What could go wrong?</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21</a:t>
            </a:fld>
            <a:endParaRPr lang="en-US"/>
          </a:p>
        </p:txBody>
      </p:sp>
    </p:spTree>
    <p:extLst>
      <p:ext uri="{BB962C8B-B14F-4D97-AF65-F5344CB8AC3E}">
        <p14:creationId xmlns:p14="http://schemas.microsoft.com/office/powerpoint/2010/main" val="11386035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What</a:t>
            </a:r>
            <a:r>
              <a:rPr lang="en-US" baseline="0" dirty="0" smtClean="0"/>
              <a:t> could go wrong?!? Well, for a start this innocuous-looking SQL code is actually two transactions (in Microsoft SQL Server), not one.</a:t>
            </a:r>
          </a:p>
          <a:p>
            <a:endParaRPr lang="en-US" baseline="0" dirty="0" smtClean="0"/>
          </a:p>
          <a:p>
            <a:r>
              <a:rPr lang="en-US" baseline="0" dirty="0" smtClean="0"/>
              <a:t>That means that there’s a remote (but non-zero) possibility that the first transaction can succeed and the second can fail. And consequently the gift-receiver can get extra gold without the giver losing gold. This problem exists in many games, and when it is discovered by hackers they can duplicate gold and destroy the game economy if the problem is not immediately corrected. I’m looking at *you*, </a:t>
            </a:r>
            <a:r>
              <a:rPr lang="en-US" baseline="0" dirty="0" err="1" smtClean="0"/>
              <a:t>Everquest</a:t>
            </a:r>
            <a:r>
              <a:rPr lang="en-US" baseline="0" dirty="0" smtClean="0"/>
              <a:t>.</a:t>
            </a:r>
          </a:p>
          <a:p>
            <a:endParaRPr lang="en-US" baseline="0" dirty="0" smtClean="0"/>
          </a:p>
          <a:p>
            <a:r>
              <a:rPr lang="en-US" dirty="0" smtClean="0"/>
              <a:t>It</a:t>
            </a:r>
            <a:r>
              <a:rPr lang="en-US" baseline="0" dirty="0" smtClean="0"/>
              <a:t> is pretty trivial to switch the order of operations so that this problem is no longer exploitable, but now what happens when the second part isn’t completed is that a player *loses* gold when something goes wrong. So that’s no good!</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22</a:t>
            </a:fld>
            <a:endParaRPr lang="en-US"/>
          </a:p>
        </p:txBody>
      </p:sp>
    </p:spTree>
    <p:extLst>
      <p:ext uri="{BB962C8B-B14F-4D97-AF65-F5344CB8AC3E}">
        <p14:creationId xmlns:p14="http://schemas.microsoft.com/office/powerpoint/2010/main" val="11386035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Well,</a:t>
            </a:r>
            <a:r>
              <a:rPr lang="en-US" baseline="0" dirty="0" smtClean="0"/>
              <a:t> there is a simple solution to this problem; let’s wrap the whole thing in a transaction to make sure that the two operations are always conjoined; either they both happen or neither does.</a:t>
            </a:r>
          </a:p>
          <a:p>
            <a:endParaRPr lang="en-US" baseline="0" dirty="0" smtClean="0"/>
          </a:p>
          <a:p>
            <a:r>
              <a:rPr lang="en-US" baseline="0" dirty="0" smtClean="0"/>
              <a:t>Well… that was trivial.</a:t>
            </a:r>
          </a:p>
          <a:p>
            <a:endParaRPr lang="en-US" baseline="0" dirty="0" smtClean="0"/>
          </a:p>
          <a:p>
            <a:r>
              <a:rPr lang="en-US" baseline="0" dirty="0" smtClean="0"/>
              <a:t>But this basic problem is actually made more complicated as we move to multi-server or multi-datacenter environments. As we’ll see shortly…</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23</a:t>
            </a:fld>
            <a:endParaRPr lang="en-US"/>
          </a:p>
        </p:txBody>
      </p:sp>
    </p:spTree>
    <p:extLst>
      <p:ext uri="{BB962C8B-B14F-4D97-AF65-F5344CB8AC3E}">
        <p14:creationId xmlns:p14="http://schemas.microsoft.com/office/powerpoint/2010/main" val="11386035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a:t>
            </a:r>
            <a:r>
              <a:rPr lang="en-US" baseline="0" dirty="0" smtClean="0"/>
              <a:t> to solve problems we’re going to need to understand all of them, so here’s another basic one that occurs in far too many games (and web services).</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24</a:t>
            </a:fld>
            <a:endParaRPr lang="en-US"/>
          </a:p>
        </p:txBody>
      </p:sp>
    </p:spTree>
    <p:extLst>
      <p:ext uri="{BB962C8B-B14F-4D97-AF65-F5344CB8AC3E}">
        <p14:creationId xmlns:p14="http://schemas.microsoft.com/office/powerpoint/2010/main" val="9249178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Hey, this is great; one of our users likes</a:t>
            </a:r>
            <a:r>
              <a:rPr lang="en-US" baseline="0" dirty="0" smtClean="0"/>
              <a:t> our game enough to buy something like an in-game item!</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25</a:t>
            </a:fld>
            <a:endParaRPr lang="en-US"/>
          </a:p>
        </p:txBody>
      </p:sp>
    </p:spTree>
    <p:extLst>
      <p:ext uri="{BB962C8B-B14F-4D97-AF65-F5344CB8AC3E}">
        <p14:creationId xmlns:p14="http://schemas.microsoft.com/office/powerpoint/2010/main" val="6505176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Unfortunately,</a:t>
            </a:r>
            <a:r>
              <a:rPr lang="en-US" baseline="0" dirty="0" smtClean="0"/>
              <a:t> because we didn’t test our game services under Internet latency and high-load conditions, the purchase result isn’t instantaneous and the user gets frustrated…</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26</a:t>
            </a:fld>
            <a:endParaRPr lang="en-US"/>
          </a:p>
        </p:txBody>
      </p:sp>
    </p:spTree>
    <p:extLst>
      <p:ext uri="{BB962C8B-B14F-4D97-AF65-F5344CB8AC3E}">
        <p14:creationId xmlns:p14="http://schemas.microsoft.com/office/powerpoint/2010/main" val="21980012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they click buy again… 14</a:t>
            </a:r>
            <a:r>
              <a:rPr lang="en-US" baseline="0" dirty="0" smtClean="0"/>
              <a:t> times! And what happens? They end up with fourteen successful purchase transactions, and are of course pissed-off when they get their next credit-card statement (not to mention the frustration *during* the purchases).</a:t>
            </a:r>
          </a:p>
          <a:p>
            <a:endParaRPr lang="en-US" dirty="0" smtClean="0"/>
          </a:p>
          <a:p>
            <a:r>
              <a:rPr lang="en-US" dirty="0" smtClean="0"/>
              <a:t>So what can we do…?</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27</a:t>
            </a:fld>
            <a:endParaRPr lang="en-US"/>
          </a:p>
        </p:txBody>
      </p:sp>
    </p:spTree>
    <p:extLst>
      <p:ext uri="{BB962C8B-B14F-4D97-AF65-F5344CB8AC3E}">
        <p14:creationId xmlns:p14="http://schemas.microsoft.com/office/powerpoint/2010/main" val="12023142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the world of web-servers, when a user clicks “buy” on a web page, the right answer is to redirect the user to another page that doesn’t enable the user to click buy again. (Forgive me for using a Java-based example: http://www.theserverside.com/news/1365146/Redirect-After-Post).</a:t>
            </a:r>
          </a:p>
          <a:p>
            <a:endParaRPr lang="en-US" baseline="0" dirty="0" smtClean="0"/>
          </a:p>
          <a:p>
            <a:r>
              <a:rPr lang="en-US" baseline="0" dirty="0" smtClean="0"/>
              <a:t>Unfortunately lots of web services *don’t use this technique*, they don’t do anything to solve the problem. Or they use JavaScript (which obviously doesn’t work if the user has JavaScript disabled). </a:t>
            </a:r>
          </a:p>
          <a:p>
            <a:endParaRPr lang="en-US" baseline="0" dirty="0" smtClean="0"/>
          </a:p>
          <a:p>
            <a:r>
              <a:rPr lang="en-US" baseline="0" dirty="0" smtClean="0"/>
              <a:t>But your game *should* do something. When the user initiates a transaction, change the state of the user-interface immediately, before the next event-loop, so that re-initiating the transaction is no longer possible.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28</a:t>
            </a:fld>
            <a:endParaRPr lang="en-US"/>
          </a:p>
        </p:txBody>
      </p:sp>
    </p:spTree>
    <p:extLst>
      <p:ext uri="{BB962C8B-B14F-4D97-AF65-F5344CB8AC3E}">
        <p14:creationId xmlns:p14="http://schemas.microsoft.com/office/powerpoint/2010/main" val="4963464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a:t>
            </a:r>
            <a:r>
              <a:rPr lang="en-US" baseline="0" dirty="0" smtClean="0"/>
              <a:t> should solve this problem for your users’ sakes.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But this problem doesn’t only happen for client-to-server transactions. What about server-to-server transactions…?</a:t>
            </a:r>
          </a:p>
        </p:txBody>
      </p:sp>
      <p:sp>
        <p:nvSpPr>
          <p:cNvPr id="4" name="Slide Number Placeholder 3"/>
          <p:cNvSpPr>
            <a:spLocks noGrp="1"/>
          </p:cNvSpPr>
          <p:nvPr>
            <p:ph type="sldNum" sz="quarter" idx="10"/>
          </p:nvPr>
        </p:nvSpPr>
        <p:spPr/>
        <p:txBody>
          <a:bodyPr/>
          <a:lstStyle/>
          <a:p>
            <a:fld id="{67ED5594-80DB-4C63-B2E4-4FF127FAC172}" type="slidenum">
              <a:rPr lang="en-US" smtClean="0"/>
              <a:t>29</a:t>
            </a:fld>
            <a:endParaRPr lang="en-US"/>
          </a:p>
        </p:txBody>
      </p:sp>
    </p:spTree>
    <p:extLst>
      <p:ext uri="{BB962C8B-B14F-4D97-AF65-F5344CB8AC3E}">
        <p14:creationId xmlns:p14="http://schemas.microsoft.com/office/powerpoint/2010/main" val="1916314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I'm going to talk about engineering robust software, but because</a:t>
            </a:r>
            <a:r>
              <a:rPr lang="en-US" sz="1200" kern="1200" baseline="0" dirty="0" smtClean="0">
                <a:solidFill>
                  <a:schemeClr val="tx1"/>
                </a:solidFill>
                <a:effectLst/>
                <a:latin typeface="+mn-lt"/>
                <a:ea typeface="+mn-ea"/>
                <a:cs typeface="+mn-cs"/>
              </a:rPr>
              <a:t> I only have an hour, most of what I'm doing will be *evangelizing* robust software. But that's just as important, because it is massively overlooked in massively multiplayer online games.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First,</a:t>
            </a:r>
            <a:r>
              <a:rPr lang="en-US" sz="1200" kern="1200" baseline="0" dirty="0" smtClean="0">
                <a:solidFill>
                  <a:schemeClr val="tx1"/>
                </a:solidFill>
                <a:effectLst/>
                <a:latin typeface="+mn-lt"/>
                <a:ea typeface="+mn-ea"/>
                <a:cs typeface="+mn-cs"/>
              </a:rPr>
              <a:t> I’d like to talk about robustness by using an example from outside software development and the game industry.</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Several weeks before this</a:t>
            </a:r>
            <a:r>
              <a:rPr lang="en-US" sz="1200" kern="1200" baseline="0" dirty="0" smtClean="0">
                <a:solidFill>
                  <a:schemeClr val="tx1"/>
                </a:solidFill>
                <a:effectLst/>
                <a:latin typeface="+mn-lt"/>
                <a:ea typeface="+mn-ea"/>
                <a:cs typeface="+mn-cs"/>
              </a:rPr>
              <a:t> presentation, I was buying chocolates for my wife for Valentine’s day. A cashier at the chocolatier helped me select a plate full of tasty </a:t>
            </a:r>
            <a:r>
              <a:rPr lang="en-US" sz="1200" kern="1200" baseline="0" dirty="0" err="1" smtClean="0">
                <a:solidFill>
                  <a:schemeClr val="tx1"/>
                </a:solidFill>
                <a:effectLst/>
                <a:latin typeface="+mn-lt"/>
                <a:ea typeface="+mn-ea"/>
                <a:cs typeface="+mn-cs"/>
              </a:rPr>
              <a:t>yummies</a:t>
            </a:r>
            <a:r>
              <a:rPr lang="en-US" sz="1200" kern="1200" baseline="0" dirty="0" smtClean="0">
                <a:solidFill>
                  <a:schemeClr val="tx1"/>
                </a:solidFill>
                <a:effectLst/>
                <a:latin typeface="+mn-lt"/>
                <a:ea typeface="+mn-ea"/>
                <a:cs typeface="+mn-cs"/>
              </a:rPr>
              <a:t>, set it on the counter in front of the register, and went in search of a box to hold all of them. Another cashier similarly helped my friend, rang up his chocolates, and pressed the “cash/tender” button. This caused the register cash-drawer to pop open, shoving my plate of carefully selected chocolates off the counter and onto the floor. Needless to say the cashier was quite embarrassed, and my cashier was angry, and the chocolate store was out the cost-of-goods for those chocolates (assuming no “recycling” happened after I left the store).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In a larger franchised organization, we might imagine a post-mortem meeting where the staff analyzed root causes, drew up a plan to encourage cashiers not to place chocolates in front of the register, and sent the new policy to headquarters, which then distributed a memo to all franchisees to add to the already-too-large three-ring-binder policy manuals. You might laugh, but if you’ve worked in a franchise organization and seen the three-ring binders, you’ll know this to be how these organizations function. As Neal Stephenson pointed out in Snow Crash, three-ring binders contain the entire operational blueprint for franchise organizations – the “franchise DNA” if you will.</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This is total foolishness!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If I was in charge, I’d either bolt the cash register to the counter so that there wasn’t enough space for the plate to fit in front of the cash-drawer, or I’d build the counters to be the exact width of the register.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MMO game developers</a:t>
            </a:r>
            <a:r>
              <a:rPr lang="en-US" sz="1200" kern="1200" baseline="0" dirty="0" smtClean="0">
                <a:solidFill>
                  <a:schemeClr val="tx1"/>
                </a:solidFill>
                <a:effectLst/>
                <a:latin typeface="+mn-lt"/>
                <a:ea typeface="+mn-ea"/>
                <a:cs typeface="+mn-cs"/>
              </a:rPr>
              <a:t> builders need to be aware of similar traps that they set for the Customer Support and Network Operations teams when they build software. It’s easy to build software that works properly for the development team, but it quite hard to operate in real world situations.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a:t>
            </a:r>
            <a:r>
              <a:rPr lang="en-US" sz="1200" kern="1200" baseline="0" dirty="0" smtClean="0">
                <a:solidFill>
                  <a:schemeClr val="tx1"/>
                </a:solidFill>
                <a:effectLst/>
                <a:latin typeface="+mn-lt"/>
                <a:ea typeface="+mn-ea"/>
                <a:cs typeface="+mn-cs"/>
              </a:rPr>
              <a:t> this talk I’ll endeavor to discuss how to build robust systems to avoid these types of operational issues.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But</a:t>
            </a:r>
            <a:r>
              <a:rPr lang="en-US" sz="1200" kern="1200" baseline="0" dirty="0" smtClean="0">
                <a:solidFill>
                  <a:schemeClr val="tx1"/>
                </a:solidFill>
                <a:effectLst/>
                <a:latin typeface="+mn-lt"/>
                <a:ea typeface="+mn-ea"/>
                <a:cs typeface="+mn-cs"/>
              </a:rPr>
              <a:t> before I begin, I’d like to explain *why* robustness is so important.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a:t>
            </a:r>
            <a:r>
              <a:rPr lang="en-US" sz="1200" kern="1200" baseline="0" dirty="0" smtClean="0">
                <a:solidFill>
                  <a:schemeClr val="tx1"/>
                </a:solidFill>
                <a:effectLst/>
                <a:latin typeface="+mn-lt"/>
                <a:ea typeface="+mn-ea"/>
                <a:cs typeface="+mn-cs"/>
              </a:rPr>
              <a:t> early-adopter gamers start playing your game, the quality of the experience they have is going to determine whether they tell their friends to buy or avoid your game. This has a massive influence on your likelihood of success. Your sales are directly related to whether you win or lose these critical players, because each player who cannot play your game due will tell some of their friends not to buy it, and each player who enjoys your game will tell their friends to buy it. So the adoption curve for your game is a polynomial factor of the enjoyment of early adopters, not linear!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7ED5594-80DB-4C63-B2E4-4FF127FAC172}" type="slidenum">
              <a:rPr lang="en-US" smtClean="0"/>
              <a:t>3</a:t>
            </a:fld>
            <a:endParaRPr lang="en-US"/>
          </a:p>
        </p:txBody>
      </p:sp>
    </p:spTree>
    <p:extLst>
      <p:ext uri="{BB962C8B-B14F-4D97-AF65-F5344CB8AC3E}">
        <p14:creationId xmlns:p14="http://schemas.microsoft.com/office/powerpoint/2010/main" val="1346257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Hmmm…. I guess not everyone handles this problem on</a:t>
            </a:r>
            <a:r>
              <a:rPr lang="en-US" baseline="0" dirty="0" smtClean="0"/>
              <a:t> the server side…</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30</a:t>
            </a:fld>
            <a:endParaRPr lang="en-US"/>
          </a:p>
        </p:txBody>
      </p:sp>
    </p:spTree>
    <p:extLst>
      <p:ext uri="{BB962C8B-B14F-4D97-AF65-F5344CB8AC3E}">
        <p14:creationId xmlns:p14="http://schemas.microsoft.com/office/powerpoint/2010/main" val="38475141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there is a solution to this problem:</a:t>
            </a:r>
            <a:r>
              <a:rPr lang="en-US" baseline="0" dirty="0" smtClean="0"/>
              <a:t> idempotent transactions!</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31</a:t>
            </a:fld>
            <a:endParaRPr lang="en-US"/>
          </a:p>
        </p:txBody>
      </p:sp>
    </p:spTree>
    <p:extLst>
      <p:ext uri="{BB962C8B-B14F-4D97-AF65-F5344CB8AC3E}">
        <p14:creationId xmlns:p14="http://schemas.microsoft.com/office/powerpoint/2010/main" val="34918005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a:t>
            </a:r>
            <a:r>
              <a:rPr lang="en-US" baseline="0" dirty="0" smtClean="0"/>
              <a:t> get your head out of the gutter </a:t>
            </a:r>
            <a:r>
              <a:rPr lang="en-US" baseline="0" dirty="0" smtClean="0">
                <a:sym typeface="Wingdings" pitchFamily="2" charset="2"/>
              </a:rPr>
              <a:t></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32</a:t>
            </a:fld>
            <a:endParaRPr lang="en-US"/>
          </a:p>
        </p:txBody>
      </p:sp>
    </p:spTree>
    <p:extLst>
      <p:ext uri="{BB962C8B-B14F-4D97-AF65-F5344CB8AC3E}">
        <p14:creationId xmlns:p14="http://schemas.microsoft.com/office/powerpoint/2010/main" val="14976992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Idempotent transactions can be run multiple times but even</a:t>
            </a:r>
            <a:r>
              <a:rPr lang="en-US" baseline="0" dirty="0" smtClean="0"/>
              <a:t> if they are the correct and desired result is always the outcome.</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33</a:t>
            </a:fld>
            <a:endParaRPr lang="en-US"/>
          </a:p>
        </p:txBody>
      </p:sp>
    </p:spTree>
    <p:extLst>
      <p:ext uri="{BB962C8B-B14F-4D97-AF65-F5344CB8AC3E}">
        <p14:creationId xmlns:p14="http://schemas.microsoft.com/office/powerpoint/2010/main" val="35914772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here is a non-idempotent</a:t>
            </a:r>
            <a:r>
              <a:rPr lang="en-US" baseline="0" dirty="0" smtClean="0"/>
              <a:t> transaction.</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34</a:t>
            </a:fld>
            <a:endParaRPr lang="en-US"/>
          </a:p>
        </p:txBody>
      </p:sp>
    </p:spTree>
    <p:extLst>
      <p:ext uri="{BB962C8B-B14F-4D97-AF65-F5344CB8AC3E}">
        <p14:creationId xmlns:p14="http://schemas.microsoft.com/office/powerpoint/2010/main" val="30477481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here I’ve modified the transaction: now with </a:t>
            </a:r>
            <a:r>
              <a:rPr lang="en-US" baseline="0" dirty="0" err="1" smtClean="0"/>
              <a:t>idempotency</a:t>
            </a:r>
            <a:r>
              <a:rPr lang="en-US" baseline="0" dirty="0" smtClean="0"/>
              <a:t>. Incidentally I’m trademarking the term so that you have to pay me money each time you write any code that uses it. I’ll include my checking account number later in the presentation – direct deposit means I don’t have to cash all the checks you’ll be sending; I can just order </a:t>
            </a:r>
            <a:r>
              <a:rPr lang="en-US" baseline="0" dirty="0" err="1" smtClean="0"/>
              <a:t>mai</a:t>
            </a:r>
            <a:r>
              <a:rPr lang="en-US" baseline="0" dirty="0" smtClean="0"/>
              <a:t> </a:t>
            </a:r>
            <a:r>
              <a:rPr lang="en-US" baseline="0" dirty="0" err="1" smtClean="0"/>
              <a:t>tais</a:t>
            </a:r>
            <a:r>
              <a:rPr lang="en-US" baseline="0" dirty="0" smtClean="0"/>
              <a:t> on the beach in perfect comfort, thanks!</a:t>
            </a:r>
          </a:p>
          <a:p>
            <a:endParaRPr lang="en-US" baseline="0" dirty="0" smtClean="0"/>
          </a:p>
          <a:p>
            <a:r>
              <a:rPr lang="en-US" baseline="0" dirty="0" smtClean="0"/>
              <a:t>So… what is this GUID thing? It stands for Globally Unique Identifier. What that means is that if each of you in the audience (several hundred folks) each run several thousand servers, each of which generates several thousand GUIDs per second, then, when the universe turns into a cold, dark ball of matter, none of should have generated identical GUIDs. Yeah, unique.</a:t>
            </a:r>
          </a:p>
          <a:p>
            <a:endParaRPr lang="en-US" baseline="0" dirty="0" smtClean="0"/>
          </a:p>
          <a:p>
            <a:r>
              <a:rPr lang="en-US" baseline="0" dirty="0" smtClean="0"/>
              <a:t>So the cool thing about this property is that we can assign GUIDs to each transaction to track them.</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35</a:t>
            </a:fld>
            <a:endParaRPr lang="en-US"/>
          </a:p>
        </p:txBody>
      </p:sp>
    </p:spTree>
    <p:extLst>
      <p:ext uri="{BB962C8B-B14F-4D97-AF65-F5344CB8AC3E}">
        <p14:creationId xmlns:p14="http://schemas.microsoft.com/office/powerpoint/2010/main" val="27672046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is some </a:t>
            </a:r>
            <a:r>
              <a:rPr lang="en-US" baseline="0" dirty="0" err="1" smtClean="0"/>
              <a:t>fakey</a:t>
            </a:r>
            <a:r>
              <a:rPr lang="en-US" baseline="0" dirty="0" smtClean="0"/>
              <a:t>-fake SQL code to build an item table. I’ve left out all the interesting fields your game uses, and only shown the GUID. It has a GUID field which includes a uniqueness constraint so that the same GUID can’t be inserted into the table twice. Incidentally, this requires an index on the GUID column to make it work properly.</a:t>
            </a:r>
          </a:p>
          <a:p>
            <a:endParaRPr lang="en-US" baseline="0" dirty="0" smtClean="0"/>
          </a:p>
          <a:p>
            <a:r>
              <a:rPr lang="en-US" baseline="0" dirty="0" smtClean="0"/>
              <a:t>So the first time a user initiates a buy transaction, it should be successful. And the second time, it won’t be because SQL won’t let the same GUID be inserted into the table twice – SQL will trigger a uniqueness constraint violation, which we can report to the user. Great! But what we should really do is detect that error, and convert it back into a SUCCESS code for the user, because ultimately the transaction they initiated was completed correctly.</a:t>
            </a:r>
          </a:p>
          <a:p>
            <a:endParaRPr lang="en-US" baseline="0" dirty="0" smtClean="0"/>
          </a:p>
          <a:p>
            <a:r>
              <a:rPr lang="en-US" baseline="0" dirty="0" smtClean="0"/>
              <a:t>And we’ll use this trick to solve other more complicated problems later.</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36</a:t>
            </a:fld>
            <a:endParaRPr lang="en-US"/>
          </a:p>
        </p:txBody>
      </p:sp>
    </p:spTree>
    <p:extLst>
      <p:ext uri="{BB962C8B-B14F-4D97-AF65-F5344CB8AC3E}">
        <p14:creationId xmlns:p14="http://schemas.microsoft.com/office/powerpoint/2010/main" val="338985745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let’s tackle another problem!</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37</a:t>
            </a:fld>
            <a:endParaRPr lang="en-US"/>
          </a:p>
        </p:txBody>
      </p:sp>
    </p:spTree>
    <p:extLst>
      <p:ext uri="{BB962C8B-B14F-4D97-AF65-F5344CB8AC3E}">
        <p14:creationId xmlns:p14="http://schemas.microsoft.com/office/powerpoint/2010/main" val="28007518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 pattern that programmers write that when</a:t>
            </a:r>
            <a:r>
              <a:rPr lang="en-US" baseline="0" dirty="0" smtClean="0"/>
              <a:t> they think that the application code they write is the primary driver of state, and that the database is “dumb storage”, like a file-system. At another company I worked at, this pattern pervaded the billing system, and led to a lot of customer support problems.</a:t>
            </a:r>
          </a:p>
          <a:p>
            <a:endParaRPr lang="en-US" baseline="0" dirty="0" smtClean="0"/>
          </a:p>
          <a:p>
            <a:r>
              <a:rPr lang="en-US" baseline="0" dirty="0" smtClean="0"/>
              <a:t>First transaction: add something to the player’s account.</a:t>
            </a:r>
          </a:p>
          <a:p>
            <a:r>
              <a:rPr lang="en-US" dirty="0" smtClean="0"/>
              <a:t>Second</a:t>
            </a:r>
            <a:r>
              <a:rPr lang="en-US" baseline="0" dirty="0" smtClean="0"/>
              <a:t> transaction: go get payment.</a:t>
            </a:r>
          </a:p>
          <a:p>
            <a:r>
              <a:rPr lang="en-US" baseline="0" dirty="0" smtClean="0"/>
              <a:t>Third transaction: fix up the player’s account with the final details.</a:t>
            </a:r>
          </a:p>
          <a:p>
            <a:endParaRPr lang="en-US" baseline="0" dirty="0" smtClean="0"/>
          </a:p>
          <a:p>
            <a:r>
              <a:rPr lang="en-US" dirty="0" smtClean="0"/>
              <a:t>What’s wrong with</a:t>
            </a:r>
            <a:r>
              <a:rPr lang="en-US" baseline="0" dirty="0" smtClean="0"/>
              <a:t> this?</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38</a:t>
            </a:fld>
            <a:endParaRPr lang="en-US"/>
          </a:p>
        </p:txBody>
      </p:sp>
    </p:spTree>
    <p:extLst>
      <p:ext uri="{BB962C8B-B14F-4D97-AF65-F5344CB8AC3E}">
        <p14:creationId xmlns:p14="http://schemas.microsoft.com/office/powerpoint/2010/main" val="32469928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What’s wrong with this? The database contains results that are incorrect according to our defined business rules. And “briefly” here means from seconds to minutes, which is a long time in CPU-land. All sorts of failures can happen that prevent later transactions from completing, meaning that the database stays invalid.</a:t>
            </a:r>
          </a:p>
          <a:p>
            <a:endParaRPr lang="en-US" baseline="0" dirty="0" smtClean="0"/>
          </a:p>
          <a:p>
            <a:r>
              <a:rPr lang="en-US" baseline="0" dirty="0" smtClean="0"/>
              <a:t>Again, while this code *looks* like a straw-man, this pattern was repeated all through the billing system. And I expect that similar types of code exist through systems all over the world.</a:t>
            </a:r>
          </a:p>
          <a:p>
            <a:endParaRPr lang="en-US" baseline="0" dirty="0" smtClean="0"/>
          </a:p>
          <a:p>
            <a:r>
              <a:rPr lang="en-US" baseline="0" dirty="0" smtClean="0"/>
              <a:t>The fundamental problem is that databases are supposed to use transactions to maintain their validity across transactions.</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39</a:t>
            </a:fld>
            <a:endParaRPr lang="en-US"/>
          </a:p>
        </p:txBody>
      </p:sp>
    </p:spTree>
    <p:extLst>
      <p:ext uri="{BB962C8B-B14F-4D97-AF65-F5344CB8AC3E}">
        <p14:creationId xmlns:p14="http://schemas.microsoft.com/office/powerpoint/2010/main" val="113688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What</a:t>
            </a:r>
            <a:r>
              <a:rPr lang="en-US" baseline="0" dirty="0" smtClean="0"/>
              <a:t> expertise do I bring to the table in these areas? Well, </a:t>
            </a:r>
            <a:r>
              <a:rPr lang="en-US" dirty="0" smtClean="0"/>
              <a:t>I was</a:t>
            </a:r>
            <a:r>
              <a:rPr lang="en-US" baseline="0" dirty="0" smtClean="0"/>
              <a:t> either prescient enough or lucky enough (more likely the latter) to start building multiplayer games in 1993, when players were tolerant of game design mistakes. So I made lots of them and learned a bit about developing robust, reliable and secure online games, and I’m going to share some of what I’ve learned so that you don’t have to make the same mistakes I did – you can make new ones!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4</a:t>
            </a:fld>
            <a:endParaRPr lang="en-US"/>
          </a:p>
        </p:txBody>
      </p:sp>
    </p:spTree>
    <p:extLst>
      <p:ext uri="{BB962C8B-B14F-4D97-AF65-F5344CB8AC3E}">
        <p14:creationId xmlns:p14="http://schemas.microsoft.com/office/powerpoint/2010/main" val="1163571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After every transaction is completed on the database, SQL ensures that the database does</a:t>
            </a:r>
            <a:r>
              <a:rPr lang="en-US" baseline="0" dirty="0" smtClean="0"/>
              <a:t> not contain corrupt data, and that the results of the transactions are persisted. But what is important to us as developers is that the business rules which *we* define must be correct both before and after each transaction completes. SQL doesn’t “know” what these rules are; it’s our job to write code that ensures that the system is internally consistent.</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40</a:t>
            </a:fld>
            <a:endParaRPr lang="en-US"/>
          </a:p>
        </p:txBody>
      </p:sp>
    </p:spTree>
    <p:extLst>
      <p:ext uri="{BB962C8B-B14F-4D97-AF65-F5344CB8AC3E}">
        <p14:creationId xmlns:p14="http://schemas.microsoft.com/office/powerpoint/2010/main" val="4369052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SQL,</a:t>
            </a:r>
            <a:r>
              <a:rPr lang="en-US" baseline="0" dirty="0" smtClean="0"/>
              <a:t> this property is called “consistency”.</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41</a:t>
            </a:fld>
            <a:endParaRPr lang="en-US"/>
          </a:p>
        </p:txBody>
      </p:sp>
    </p:spTree>
    <p:extLst>
      <p:ext uri="{BB962C8B-B14F-4D97-AF65-F5344CB8AC3E}">
        <p14:creationId xmlns:p14="http://schemas.microsoft.com/office/powerpoint/2010/main" val="42144601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smtClean="0">
                <a:sym typeface="Wingdings" pitchFamily="2" charset="2"/>
              </a:rPr>
              <a:t> …</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42</a:t>
            </a:fld>
            <a:endParaRPr lang="en-US"/>
          </a:p>
        </p:txBody>
      </p:sp>
    </p:spTree>
    <p:extLst>
      <p:ext uri="{BB962C8B-B14F-4D97-AF65-F5344CB8AC3E}">
        <p14:creationId xmlns:p14="http://schemas.microsoft.com/office/powerpoint/2010/main" val="188708717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need to maintain the consistency of our data</a:t>
            </a:r>
            <a:r>
              <a:rPr lang="en-US" baseline="0" dirty="0" smtClean="0"/>
              <a:t> according to our business rules by using the consistency property of SQL that ensures that are transactions are completed according to the rules we encode.</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43</a:t>
            </a:fld>
            <a:endParaRPr lang="en-US"/>
          </a:p>
        </p:txBody>
      </p:sp>
    </p:spTree>
    <p:extLst>
      <p:ext uri="{BB962C8B-B14F-4D97-AF65-F5344CB8AC3E}">
        <p14:creationId xmlns:p14="http://schemas.microsoft.com/office/powerpoint/2010/main" val="212298855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let’s talk</a:t>
            </a:r>
            <a:r>
              <a:rPr lang="en-US" baseline="0" dirty="0" smtClean="0"/>
              <a:t> about a problem that more and more developers are getting to experience as games grow more popular. As we build online services with ever more users, it becomes more necessary to build distributed systems in order to scale to the hundreds of thousands or millions of users who play our games.</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44</a:t>
            </a:fld>
            <a:endParaRPr lang="en-US"/>
          </a:p>
        </p:txBody>
      </p:sp>
    </p:spTree>
    <p:extLst>
      <p:ext uri="{BB962C8B-B14F-4D97-AF65-F5344CB8AC3E}">
        <p14:creationId xmlns:p14="http://schemas.microsoft.com/office/powerpoint/2010/main" val="104512631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a:t>
            </a:r>
            <a:r>
              <a:rPr lang="en-US" baseline="0" dirty="0" smtClean="0"/>
              <a:t>n item trade transaction. Because we have many users and can’t afford a database big and fast enough for our user-population, we’ve “</a:t>
            </a:r>
            <a:r>
              <a:rPr lang="en-US" baseline="0" dirty="0" err="1" smtClean="0"/>
              <a:t>sharded</a:t>
            </a:r>
            <a:r>
              <a:rPr lang="en-US" baseline="0" dirty="0" smtClean="0"/>
              <a:t>” the data so that everyone sitting in the back of the room has their character records stored in database 1, and everyone in the front half (me included) has their character records stored in database 2. So when I give you an item, we’ve got to remove the item from my database and add it to your database – a distributed transaction.</a:t>
            </a:r>
          </a:p>
          <a:p>
            <a:endParaRPr lang="en-US" baseline="0" dirty="0" smtClean="0"/>
          </a:p>
          <a:p>
            <a:r>
              <a:rPr lang="en-US" baseline="0" dirty="0" smtClean="0"/>
              <a:t>So… what could go wrong?</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45</a:t>
            </a:fld>
            <a:endParaRPr lang="en-US"/>
          </a:p>
        </p:txBody>
      </p:sp>
    </p:spTree>
    <p:extLst>
      <p:ext uri="{BB962C8B-B14F-4D97-AF65-F5344CB8AC3E}">
        <p14:creationId xmlns:p14="http://schemas.microsoft.com/office/powerpoint/2010/main" val="362529803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Ooops</a:t>
            </a:r>
            <a:r>
              <a:rPr lang="en-US" dirty="0" smtClean="0"/>
              <a:t>;</a:t>
            </a:r>
            <a:r>
              <a:rPr lang="en-US" baseline="0" dirty="0" smtClean="0"/>
              <a:t> that didn’t go so well!</a:t>
            </a:r>
          </a:p>
          <a:p>
            <a:endParaRPr lang="en-US" baseline="0" dirty="0" smtClean="0"/>
          </a:p>
          <a:p>
            <a:r>
              <a:rPr lang="en-US" baseline="0" dirty="0" smtClean="0"/>
              <a:t>So what can we do to correct this problem?</a:t>
            </a:r>
            <a:endParaRPr lang="en-US" dirty="0" smtClean="0"/>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46</a:t>
            </a:fld>
            <a:endParaRPr lang="en-US"/>
          </a:p>
        </p:txBody>
      </p:sp>
    </p:spTree>
    <p:extLst>
      <p:ext uri="{BB962C8B-B14F-4D97-AF65-F5344CB8AC3E}">
        <p14:creationId xmlns:p14="http://schemas.microsoft.com/office/powerpoint/2010/main" val="103077560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the easiest solution is always best to consider first…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47</a:t>
            </a:fld>
            <a:endParaRPr lang="en-US"/>
          </a:p>
        </p:txBody>
      </p:sp>
    </p:spTree>
    <p:extLst>
      <p:ext uri="{BB962C8B-B14F-4D97-AF65-F5344CB8AC3E}">
        <p14:creationId xmlns:p14="http://schemas.microsoft.com/office/powerpoint/2010/main" val="93246724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a:t>
            </a:r>
            <a:r>
              <a:rPr lang="en-US" baseline="0" dirty="0" smtClean="0"/>
              <a:t> least we’ll create lots of customer support jobs, which might help reduce the unemployment problem.</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48</a:t>
            </a:fld>
            <a:endParaRPr lang="en-US"/>
          </a:p>
        </p:txBody>
      </p:sp>
    </p:spTree>
    <p:extLst>
      <p:ext uri="{BB962C8B-B14F-4D97-AF65-F5344CB8AC3E}">
        <p14:creationId xmlns:p14="http://schemas.microsoft.com/office/powerpoint/2010/main" val="282496645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we unfortunately</a:t>
            </a:r>
            <a:r>
              <a:rPr lang="en-US" baseline="0" dirty="0" smtClean="0"/>
              <a:t> have to ask hackers not to take advantage of the problem we’ve created; maybe we can ask them nicely.</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49</a:t>
            </a:fld>
            <a:endParaRPr lang="en-US"/>
          </a:p>
        </p:txBody>
      </p:sp>
    </p:spTree>
    <p:extLst>
      <p:ext uri="{BB962C8B-B14F-4D97-AF65-F5344CB8AC3E}">
        <p14:creationId xmlns:p14="http://schemas.microsoft.com/office/powerpoint/2010/main" val="1117944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Let's dive into code: *nix programmers follow </a:t>
            </a:r>
            <a:r>
              <a:rPr lang="en-US" sz="1200" kern="1200" dirty="0" err="1" smtClean="0">
                <a:solidFill>
                  <a:schemeClr val="tx1"/>
                </a:solidFill>
                <a:effectLst/>
                <a:latin typeface="+mn-lt"/>
                <a:ea typeface="+mn-ea"/>
                <a:cs typeface="+mn-cs"/>
              </a:rPr>
              <a:t>LibEv</a:t>
            </a:r>
            <a:r>
              <a:rPr lang="en-US" sz="1200" kern="1200" dirty="0" smtClean="0">
                <a:solidFill>
                  <a:schemeClr val="tx1"/>
                </a:solidFill>
                <a:effectLst/>
                <a:latin typeface="+mn-lt"/>
                <a:ea typeface="+mn-ea"/>
                <a:cs typeface="+mn-cs"/>
              </a:rPr>
              <a:t> code on the left, Window programmers follow IO completion ports code on the right.</a:t>
            </a: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Well, I think this code speaks for itself, so if everyone understands the basics of the inner event-dispatch loop, let's move on! </a:t>
            </a:r>
            <a:r>
              <a:rPr lang="en-US" sz="1200" kern="1200" baseline="0" dirty="0" smtClean="0">
                <a:solidFill>
                  <a:schemeClr val="tx1"/>
                </a:solidFill>
                <a:effectLst/>
                <a:latin typeface="+mn-lt"/>
                <a:ea typeface="+mn-ea"/>
                <a:cs typeface="+mn-cs"/>
                <a:sym typeface="Wingdings" pitchFamily="2" charset="2"/>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7ED5594-80DB-4C63-B2E4-4FF127FAC172}" type="slidenum">
              <a:rPr lang="en-US" smtClean="0"/>
              <a:t>5</a:t>
            </a:fld>
            <a:endParaRPr lang="en-US"/>
          </a:p>
        </p:txBody>
      </p:sp>
    </p:spTree>
    <p:extLst>
      <p:ext uri="{BB962C8B-B14F-4D97-AF65-F5344CB8AC3E}">
        <p14:creationId xmlns:p14="http://schemas.microsoft.com/office/powerpoint/2010/main" val="176628257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Perhaps</a:t>
            </a:r>
            <a:r>
              <a:rPr lang="en-US" baseline="0" dirty="0" smtClean="0"/>
              <a:t> we can roll back the transaction; SQL has that capability, right?</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50</a:t>
            </a:fld>
            <a:endParaRPr lang="en-US"/>
          </a:p>
        </p:txBody>
      </p:sp>
    </p:spTree>
    <p:extLst>
      <p:ext uri="{BB962C8B-B14F-4D97-AF65-F5344CB8AC3E}">
        <p14:creationId xmlns:p14="http://schemas.microsoft.com/office/powerpoint/2010/main" val="7672868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Rollback occurs infrequently, so the likelihood</a:t>
            </a:r>
            <a:r>
              <a:rPr lang="en-US" baseline="0" dirty="0" smtClean="0"/>
              <a:t> is that the rollback code path won't be well tested, and probably won’t work when we need it most. *sigh*</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51</a:t>
            </a:fld>
            <a:endParaRPr lang="en-US"/>
          </a:p>
        </p:txBody>
      </p:sp>
    </p:spTree>
    <p:extLst>
      <p:ext uri="{BB962C8B-B14F-4D97-AF65-F5344CB8AC3E}">
        <p14:creationId xmlns:p14="http://schemas.microsoft.com/office/powerpoint/2010/main" val="43118779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 we can</a:t>
            </a:r>
            <a:r>
              <a:rPr lang="en-US" baseline="0" dirty="0" smtClean="0"/>
              <a:t> use two-phase commit solutions like MS-DTC (Microsoft Distributed Transaction Coordinator) or similar solutions for other platforms. Behind the scenes these solutions are using a form of manual transaction commit. They run all the transaction code across all the databases, but don’t commit the results until all databases indicate that the transaction is going to succeed, then commit them “all at once”.</a:t>
            </a:r>
          </a:p>
          <a:p>
            <a:endParaRPr lang="en-US" baseline="0" dirty="0" smtClean="0"/>
          </a:p>
          <a:p>
            <a:r>
              <a:rPr lang="en-US" dirty="0" smtClean="0"/>
              <a:t>Coordinator:</a:t>
            </a:r>
            <a:r>
              <a:rPr lang="en-US" baseline="0" dirty="0" smtClean="0"/>
              <a:t> ready one?</a:t>
            </a:r>
          </a:p>
          <a:p>
            <a:r>
              <a:rPr lang="en-US" baseline="0" dirty="0" smtClean="0"/>
              <a:t>DB one: ready!</a:t>
            </a:r>
          </a:p>
          <a:p>
            <a:r>
              <a:rPr lang="en-US" baseline="0" dirty="0" smtClean="0"/>
              <a:t>Coordinator: ready two?</a:t>
            </a:r>
          </a:p>
          <a:p>
            <a:r>
              <a:rPr lang="en-US" baseline="0" dirty="0" smtClean="0"/>
              <a:t>DB two: ready!</a:t>
            </a:r>
          </a:p>
          <a:p>
            <a:r>
              <a:rPr lang="en-US" baseline="0" dirty="0" smtClean="0"/>
              <a:t>Coordinator: okay…. Go!</a:t>
            </a:r>
          </a:p>
          <a:p>
            <a:endParaRPr lang="en-US" baseline="0"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52</a:t>
            </a:fld>
            <a:endParaRPr lang="en-US"/>
          </a:p>
        </p:txBody>
      </p:sp>
    </p:spTree>
    <p:extLst>
      <p:ext uri="{BB962C8B-B14F-4D97-AF65-F5344CB8AC3E}">
        <p14:creationId xmlns:p14="http://schemas.microsoft.com/office/powerpoint/2010/main" val="198427723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Unfortunately this</a:t>
            </a:r>
            <a:r>
              <a:rPr lang="en-US" baseline="0" dirty="0" smtClean="0"/>
              <a:t> solution causes a massive performance hit.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53</a:t>
            </a:fld>
            <a:endParaRPr lang="en-US"/>
          </a:p>
        </p:txBody>
      </p:sp>
    </p:spTree>
    <p:extLst>
      <p:ext uri="{BB962C8B-B14F-4D97-AF65-F5344CB8AC3E}">
        <p14:creationId xmlns:p14="http://schemas.microsoft.com/office/powerpoint/2010/main" val="65896823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And</a:t>
            </a:r>
            <a:r>
              <a:rPr lang="en-US" baseline="0" dirty="0" smtClean="0"/>
              <a:t> it doesn’t always work. Check out the literature in two-phase commit and read about “in doubt” results. Effectively it means that while two-phase usually works, when it doesn’t, it doesn’t.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54</a:t>
            </a:fld>
            <a:endParaRPr lang="en-US"/>
          </a:p>
        </p:txBody>
      </p:sp>
    </p:spTree>
    <p:extLst>
      <p:ext uri="{BB962C8B-B14F-4D97-AF65-F5344CB8AC3E}">
        <p14:creationId xmlns:p14="http://schemas.microsoft.com/office/powerpoint/2010/main" val="31176681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55</a:t>
            </a:fld>
            <a:endParaRPr lang="en-US"/>
          </a:p>
        </p:txBody>
      </p:sp>
    </p:spTree>
    <p:extLst>
      <p:ext uri="{BB962C8B-B14F-4D97-AF65-F5344CB8AC3E}">
        <p14:creationId xmlns:p14="http://schemas.microsoft.com/office/powerpoint/2010/main" val="26720831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Here's the code from before. Let's start by taking out the bad parts…</a:t>
            </a:r>
            <a:endParaRPr lang="en-US"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56</a:t>
            </a:fld>
            <a:endParaRPr lang="en-US"/>
          </a:p>
        </p:txBody>
      </p:sp>
    </p:spTree>
    <p:extLst>
      <p:ext uri="{BB962C8B-B14F-4D97-AF65-F5344CB8AC3E}">
        <p14:creationId xmlns:p14="http://schemas.microsoft.com/office/powerpoint/2010/main" val="339509521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Okay, much better. Now let's</a:t>
            </a:r>
            <a:r>
              <a:rPr lang="en-US" baseline="0" dirty="0" smtClean="0"/>
              <a:t> change this to use transaction queuing</a:t>
            </a:r>
            <a:r>
              <a:rPr lang="en-US" baseline="0" dirty="0"/>
              <a:t>.</a:t>
            </a:r>
            <a:endParaRPr lang="en-US"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57</a:t>
            </a:fld>
            <a:endParaRPr lang="en-US"/>
          </a:p>
        </p:txBody>
      </p:sp>
    </p:spTree>
    <p:extLst>
      <p:ext uri="{BB962C8B-B14F-4D97-AF65-F5344CB8AC3E}">
        <p14:creationId xmlns:p14="http://schemas.microsoft.com/office/powerpoint/2010/main" val="181410777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a:t>
            </a:r>
            <a:r>
              <a:rPr lang="en-US" baseline="0" dirty="0" smtClean="0"/>
              <a:t> heck, it looks like all I did is move the problem somewhere else! But now another programmer can write that code and fix the problem so it’s not on my plate anymore, and I get to go home early </a:t>
            </a:r>
            <a:r>
              <a:rPr lang="en-US" baseline="0" dirty="0" smtClean="0">
                <a:sym typeface="Wingdings" pitchFamily="2" charset="2"/>
              </a:rPr>
              <a: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58</a:t>
            </a:fld>
            <a:endParaRPr lang="en-US"/>
          </a:p>
        </p:txBody>
      </p:sp>
    </p:spTree>
    <p:extLst>
      <p:ext uri="{BB962C8B-B14F-4D97-AF65-F5344CB8AC3E}">
        <p14:creationId xmlns:p14="http://schemas.microsoft.com/office/powerpoint/2010/main" val="181410777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let’s talk about what that other programmer</a:t>
            </a:r>
            <a:r>
              <a:rPr lang="en-US" baseline="0" dirty="0" smtClean="0"/>
              <a:t> does. </a:t>
            </a:r>
          </a:p>
          <a:p>
            <a:endParaRPr lang="en-US" baseline="0" dirty="0" smtClean="0"/>
          </a:p>
          <a:p>
            <a:r>
              <a:rPr lang="en-US" baseline="0" dirty="0" smtClean="0"/>
              <a:t>I’m giving you an item, so the programmer writes the transaction so that the item is removed from my database. But the item isn’t added to yours. Instead, let’s write a “promise” to add it to yours “eventually”.</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59</a:t>
            </a:fld>
            <a:endParaRPr lang="en-US"/>
          </a:p>
        </p:txBody>
      </p:sp>
    </p:spTree>
    <p:extLst>
      <p:ext uri="{BB962C8B-B14F-4D97-AF65-F5344CB8AC3E}">
        <p14:creationId xmlns:p14="http://schemas.microsoft.com/office/powerpoint/2010/main" val="2435417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Okay, talking in</a:t>
            </a:r>
            <a:r>
              <a:rPr lang="en-US" baseline="0" dirty="0" smtClean="0"/>
              <a:t> detail about code in a spoken presentation is more-or-less impossible. </a:t>
            </a:r>
            <a:r>
              <a:rPr lang="en-US" dirty="0" smtClean="0"/>
              <a:t>Let's zoom the map-scale</a:t>
            </a:r>
            <a:r>
              <a:rPr lang="en-US" baseline="0" dirty="0" smtClean="0"/>
              <a:t> slider</a:t>
            </a:r>
            <a:r>
              <a:rPr lang="en-US" dirty="0" smtClean="0"/>
              <a:t> back several notches; what are we really trying to solve for?</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6</a:t>
            </a:fld>
            <a:endParaRPr lang="en-US"/>
          </a:p>
        </p:txBody>
      </p:sp>
    </p:spTree>
    <p:extLst>
      <p:ext uri="{BB962C8B-B14F-4D97-AF65-F5344CB8AC3E}">
        <p14:creationId xmlns:p14="http://schemas.microsoft.com/office/powerpoint/2010/main" val="156421370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a:t>
            </a:r>
            <a:r>
              <a:rPr lang="en-US" baseline="0" dirty="0" smtClean="0"/>
              <a:t> we’ll wrap all that code in a transaction so that both steps occur together or not-at-all</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60</a:t>
            </a:fld>
            <a:endParaRPr lang="en-US"/>
          </a:p>
        </p:txBody>
      </p:sp>
    </p:spTree>
    <p:extLst>
      <p:ext uri="{BB962C8B-B14F-4D97-AF65-F5344CB8AC3E}">
        <p14:creationId xmlns:p14="http://schemas.microsoft.com/office/powerpoint/2010/main" val="243541777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how do we implement that “promise” for our item trade?</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61</a:t>
            </a:fld>
            <a:endParaRPr lang="en-US"/>
          </a:p>
        </p:txBody>
      </p:sp>
    </p:spTree>
    <p:extLst>
      <p:ext uri="{BB962C8B-B14F-4D97-AF65-F5344CB8AC3E}">
        <p14:creationId xmlns:p14="http://schemas.microsoft.com/office/powerpoint/2010/main" val="243541777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we’ll create a worker</a:t>
            </a:r>
            <a:r>
              <a:rPr lang="en-US" baseline="0" dirty="0" smtClean="0"/>
              <a:t> process on another server which monitors the database for promises, and makes sure they come true. Even if a database maintenance occurs, when the database (and worker) are restarted, the transaction will eventually complete. This is known as “eventual consistency”.</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62</a:t>
            </a:fld>
            <a:endParaRPr lang="en-US"/>
          </a:p>
        </p:txBody>
      </p:sp>
    </p:spTree>
    <p:extLst>
      <p:ext uri="{BB962C8B-B14F-4D97-AF65-F5344CB8AC3E}">
        <p14:creationId xmlns:p14="http://schemas.microsoft.com/office/powerpoint/2010/main" val="60186977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But … what happens if</a:t>
            </a:r>
            <a:r>
              <a:rPr lang="en-US" baseline="0" dirty="0" smtClean="0"/>
              <a:t> the worker keeps redoing that same transaction; won’t we create lots of items?</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63</a:t>
            </a:fld>
            <a:endParaRPr lang="en-US"/>
          </a:p>
        </p:txBody>
      </p:sp>
    </p:spTree>
    <p:extLst>
      <p:ext uri="{BB962C8B-B14F-4D97-AF65-F5344CB8AC3E}">
        <p14:creationId xmlns:p14="http://schemas.microsoft.com/office/powerpoint/2010/main" val="32768506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let’s just use that </a:t>
            </a:r>
            <a:r>
              <a:rPr lang="en-US" dirty="0" err="1" smtClean="0"/>
              <a:t>idempotency</a:t>
            </a:r>
            <a:r>
              <a:rPr lang="en-US" baseline="0" dirty="0" smtClean="0"/>
              <a:t> trick we learned earlier (and remember to send me payment for using it).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64</a:t>
            </a:fld>
            <a:endParaRPr lang="en-US"/>
          </a:p>
        </p:txBody>
      </p:sp>
    </p:spTree>
    <p:extLst>
      <p:ext uri="{BB962C8B-B14F-4D97-AF65-F5344CB8AC3E}">
        <p14:creationId xmlns:p14="http://schemas.microsoft.com/office/powerpoint/2010/main" val="374929455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t>
            </a:r>
            <a:r>
              <a:rPr lang="en-US" baseline="0" dirty="0" smtClean="0"/>
              <a:t>ransaction queuing is great stuff, and I could talk about it for hours. But instead I’ll refer you to a great, free, open-source, well-documented solution to implement queuing behaviors (worker task-queues and such) that works across many languages: </a:t>
            </a:r>
            <a:r>
              <a:rPr lang="en-US" baseline="0" dirty="0" err="1" smtClean="0"/>
              <a:t>ZeroMQ</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65</a:t>
            </a:fld>
            <a:endParaRPr lang="en-US"/>
          </a:p>
        </p:txBody>
      </p:sp>
    </p:spTree>
    <p:extLst>
      <p:ext uri="{BB962C8B-B14F-4D97-AF65-F5344CB8AC3E}">
        <p14:creationId xmlns:p14="http://schemas.microsoft.com/office/powerpoint/2010/main" val="384340641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Whew! In my GDC presentation in</a:t>
            </a:r>
            <a:r>
              <a:rPr lang="en-US" baseline="0" dirty="0" smtClean="0"/>
              <a:t> 2010 on Security, “Developers vs. Cybercriminals: Protecting Your MMO from online crime” (http://www.slideshare.net/EnMasseEnt/developers-vs-cybercriminals-protecting-your-mmo-from-online-crime-3589535), I packed quite a lot of material into a one-hour presentation, so much so that folks suggested I slow down a bit (actually, a lot). How am I doing this year?</a:t>
            </a:r>
          </a:p>
          <a:p>
            <a:endParaRPr lang="en-US" baseline="0"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66</a:t>
            </a:fld>
            <a:endParaRPr lang="en-US"/>
          </a:p>
        </p:txBody>
      </p:sp>
    </p:spTree>
    <p:extLst>
      <p:ext uri="{BB962C8B-B14F-4D97-AF65-F5344CB8AC3E}">
        <p14:creationId xmlns:p14="http://schemas.microsoft.com/office/powerpoint/2010/main" val="45481116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since</a:t>
            </a:r>
            <a:r>
              <a:rPr lang="en-US" baseline="0" dirty="0" smtClean="0"/>
              <a:t> we’re planning for failure, l</a:t>
            </a:r>
            <a:r>
              <a:rPr lang="en-US" dirty="0" smtClean="0"/>
              <a:t>et’s move on and talk about how to handle the inevitable</a:t>
            </a:r>
            <a:r>
              <a:rPr lang="en-US" baseline="0" dirty="0" smtClean="0"/>
              <a:t> errors that users are going to experience when playing our games.</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67</a:t>
            </a:fld>
            <a:endParaRPr lang="en-US"/>
          </a:p>
        </p:txBody>
      </p:sp>
    </p:spTree>
    <p:extLst>
      <p:ext uri="{BB962C8B-B14F-4D97-AF65-F5344CB8AC3E}">
        <p14:creationId xmlns:p14="http://schemas.microsoft.com/office/powerpoint/2010/main" val="212286377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errors occur,</a:t>
            </a:r>
            <a:r>
              <a:rPr lang="en-US" baseline="0" dirty="0" smtClean="0"/>
              <a:t> what *should* we do? </a:t>
            </a:r>
            <a:r>
              <a:rPr lang="en-US" dirty="0" smtClean="0"/>
              <a:t>I know,</a:t>
            </a:r>
            <a:r>
              <a:rPr lang="en-US" baseline="0" dirty="0" smtClean="0"/>
              <a:t> </a:t>
            </a:r>
            <a:r>
              <a:rPr lang="en-US" sz="1200" baseline="0" dirty="0" smtClean="0">
                <a:latin typeface="Yanone Kaffeesatz Regular" pitchFamily="2" charset="0"/>
              </a:rPr>
              <a:t>l</a:t>
            </a:r>
            <a:r>
              <a:rPr lang="en-US" sz="1200" dirty="0" smtClean="0">
                <a:latin typeface="Yanone Kaffeesatz Regular" pitchFamily="2" charset="0"/>
              </a:rPr>
              <a:t>et's display an error message to the user!</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68</a:t>
            </a:fld>
            <a:endParaRPr lang="en-US"/>
          </a:p>
        </p:txBody>
      </p:sp>
    </p:spTree>
    <p:extLst>
      <p:ext uri="{BB962C8B-B14F-4D97-AF65-F5344CB8AC3E}">
        <p14:creationId xmlns:p14="http://schemas.microsoft.com/office/powerpoint/2010/main" val="104878364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Yanone Kaffeesatz Regular" pitchFamily="2" charset="0"/>
              </a:rPr>
              <a:t>Well,</a:t>
            </a:r>
            <a:r>
              <a:rPr lang="en-US" sz="1200" baseline="0" dirty="0" smtClean="0">
                <a:latin typeface="Yanone Kaffeesatz Regular" pitchFamily="2" charset="0"/>
              </a:rPr>
              <a:t> here's what developers should do: display a helpful error message.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latin typeface="Yanone Kaffeesatz Regular"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Yanone Kaffeesatz Regular" pitchFamily="2" charset="0"/>
              </a:rPr>
              <a:t>Hmmm… maybe helpful isn’t the right word. But most programmers aren’t so good at writing error messages and communicating with, you know, actual soft-n-squishy human beings with those yucky emotions. That’s why we went into programming in the first place: lack of social skills.</a:t>
            </a:r>
            <a:endParaRPr lang="en-US" sz="1200" dirty="0" smtClean="0">
              <a:latin typeface="Yanone Kaffeesatz Regular"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Yanone Kaffeesatz Regular"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Yanone Kaffeesatz Regular" pitchFamily="2" charset="0"/>
              </a:rPr>
              <a:t>So</a:t>
            </a:r>
            <a:r>
              <a:rPr lang="en-US" sz="1200" baseline="0" dirty="0" smtClean="0">
                <a:latin typeface="Yanone Kaffeesatz Regular" pitchFamily="2" charset="0"/>
              </a:rPr>
              <a:t> when an error dialog like this pops up, w</a:t>
            </a:r>
            <a:r>
              <a:rPr lang="en-US" sz="1200" dirty="0" smtClean="0">
                <a:latin typeface="Yanone Kaffeesatz Regular" pitchFamily="2" charset="0"/>
              </a:rPr>
              <a:t>hat does the user do? </a:t>
            </a:r>
            <a:r>
              <a:rPr lang="en-US" dirty="0" smtClean="0"/>
              <a:t>Well,</a:t>
            </a:r>
            <a:r>
              <a:rPr lang="en-US" baseline="0" dirty="0" smtClean="0"/>
              <a:t> they'll call customer support, right?</a:t>
            </a:r>
            <a:endParaRPr lang="en-US"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69</a:t>
            </a:fld>
            <a:endParaRPr lang="en-US"/>
          </a:p>
        </p:txBody>
      </p:sp>
    </p:spTree>
    <p:extLst>
      <p:ext uri="{BB962C8B-B14F-4D97-AF65-F5344CB8AC3E}">
        <p14:creationId xmlns:p14="http://schemas.microsoft.com/office/powerpoint/2010/main" val="4162027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a:t>
            </a:r>
            <a:r>
              <a:rPr lang="en-US" baseline="0" dirty="0" smtClean="0"/>
              <a:t> I’ll talk about reliability, which is a key factor in players being able to enjoy your game. In the bad old days when we built single-player games, each game crash would only take down one player. But now, when a game crash occurs, it can kick 5000 players offline simultaneously. That means that, in order to maintain the same frequency of crashes that we had in single-player games, we effectively have to write software that is 5000 times more reliable than in the past. If that’s not daunting, I don’t know what is. That’s why reliability is so critical.</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7</a:t>
            </a:fld>
            <a:endParaRPr lang="en-US"/>
          </a:p>
        </p:txBody>
      </p:sp>
    </p:spTree>
    <p:extLst>
      <p:ext uri="{BB962C8B-B14F-4D97-AF65-F5344CB8AC3E}">
        <p14:creationId xmlns:p14="http://schemas.microsoft.com/office/powerpoint/2010/main" val="308524091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Unfortunately,</a:t>
            </a:r>
            <a:r>
              <a:rPr lang="en-US" baseline="0" dirty="0" smtClean="0"/>
              <a:t> not all users are going to call your tech support department. And I’m one of them! I hate calling support because most times the folks who work there, even if they’re well-intentioned and not burned out (yet), can’t solve the problem.</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70</a:t>
            </a:fld>
            <a:endParaRPr lang="en-US"/>
          </a:p>
        </p:txBody>
      </p:sp>
    </p:spTree>
    <p:extLst>
      <p:ext uri="{BB962C8B-B14F-4D97-AF65-F5344CB8AC3E}">
        <p14:creationId xmlns:p14="http://schemas.microsoft.com/office/powerpoint/2010/main" val="76966698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many users</a:t>
            </a:r>
            <a:r>
              <a:rPr lang="en-US" baseline="0" dirty="0" smtClean="0"/>
              <a:t> (like me) will leave the game.</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71</a:t>
            </a:fld>
            <a:endParaRPr lang="en-US"/>
          </a:p>
        </p:txBody>
      </p:sp>
    </p:spTree>
    <p:extLst>
      <p:ext uri="{BB962C8B-B14F-4D97-AF65-F5344CB8AC3E}">
        <p14:creationId xmlns:p14="http://schemas.microsoft.com/office/powerpoint/2010/main" val="63829458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imagine</a:t>
            </a:r>
            <a:r>
              <a:rPr lang="en-US" baseline="0" dirty="0" smtClean="0"/>
              <a:t> your users contact customer support? What does a CS agent do?</a:t>
            </a:r>
            <a:endParaRPr lang="en-US" baseline="0" dirty="0"/>
          </a:p>
          <a:p>
            <a:endParaRPr lang="en-US" baseline="0" dirty="0"/>
          </a:p>
          <a:p>
            <a:r>
              <a:rPr lang="en-US" baseline="0" dirty="0" smtClean="0"/>
              <a:t>The user complains about a problem, but from the error message it probably isn’t even clear what the user was doing.</a:t>
            </a:r>
          </a:p>
          <a:p>
            <a:r>
              <a:rPr lang="en-US" baseline="0" dirty="0" smtClean="0"/>
              <a:t>And with a two-hour wait queue, by the time the agent sends some questions back to the user, the user is already offline.</a:t>
            </a:r>
          </a:p>
          <a:p>
            <a:r>
              <a:rPr lang="en-US" baseline="0" dirty="0" smtClean="0"/>
              <a:t>So the next day when the user replies, a new agent handles the problem. And s/he doesn’t have an answer, because it’s fundamentally a problem with the game code.</a:t>
            </a:r>
          </a:p>
          <a:p>
            <a:endParaRPr lang="en-US" baseline="0" dirty="0" smtClean="0"/>
          </a:p>
          <a:p>
            <a:r>
              <a:rPr lang="en-US" baseline="0" dirty="0" smtClean="0"/>
              <a:t>So after escalating through all three tiers of the traditional customer support department, was does a senior agent do? They call the Operations Team.</a:t>
            </a:r>
          </a:p>
        </p:txBody>
      </p:sp>
      <p:sp>
        <p:nvSpPr>
          <p:cNvPr id="4" name="Slide Number Placeholder 3"/>
          <p:cNvSpPr>
            <a:spLocks noGrp="1"/>
          </p:cNvSpPr>
          <p:nvPr>
            <p:ph type="sldNum" sz="quarter" idx="10"/>
          </p:nvPr>
        </p:nvSpPr>
        <p:spPr/>
        <p:txBody>
          <a:bodyPr/>
          <a:lstStyle/>
          <a:p>
            <a:fld id="{67ED5594-80DB-4C63-B2E4-4FF127FAC172}" type="slidenum">
              <a:rPr lang="en-US" smtClean="0"/>
              <a:t>72</a:t>
            </a:fld>
            <a:endParaRPr lang="en-US"/>
          </a:p>
        </p:txBody>
      </p:sp>
    </p:spTree>
    <p:extLst>
      <p:ext uri="{BB962C8B-B14F-4D97-AF65-F5344CB8AC3E}">
        <p14:creationId xmlns:p14="http://schemas.microsoft.com/office/powerpoint/2010/main" val="377116929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a:t>
            </a:r>
            <a:r>
              <a:rPr lang="en-US" baseline="0" dirty="0" smtClean="0"/>
              <a:t> what does the Ops Team do to solve the problem? Similarly, they escalate the problem too.</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73</a:t>
            </a:fld>
            <a:endParaRPr lang="en-US"/>
          </a:p>
        </p:txBody>
      </p:sp>
    </p:spTree>
    <p:extLst>
      <p:ext uri="{BB962C8B-B14F-4D97-AF65-F5344CB8AC3E}">
        <p14:creationId xmlns:p14="http://schemas.microsoft.com/office/powerpoint/2010/main" val="154607162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And eventually call in the development team…</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74</a:t>
            </a:fld>
            <a:endParaRPr lang="en-US"/>
          </a:p>
        </p:txBody>
      </p:sp>
    </p:spTree>
    <p:extLst>
      <p:ext uri="{BB962C8B-B14F-4D97-AF65-F5344CB8AC3E}">
        <p14:creationId xmlns:p14="http://schemas.microsoft.com/office/powerpoint/2010/main" val="215181505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And eventually call in the development team…</a:t>
            </a:r>
            <a:r>
              <a:rPr lang="en-US" baseline="0" dirty="0" smtClean="0"/>
              <a:t> a</a:t>
            </a:r>
            <a:r>
              <a:rPr lang="en-US" dirty="0" smtClean="0"/>
              <a:t>fter</a:t>
            </a:r>
            <a:r>
              <a:rPr lang="en-US" baseline="0" dirty="0" smtClean="0"/>
              <a:t> implementing the usual escalation procedure.</a:t>
            </a:r>
            <a:endParaRPr lang="en-US"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75</a:t>
            </a:fld>
            <a:endParaRPr lang="en-US"/>
          </a:p>
        </p:txBody>
      </p:sp>
    </p:spTree>
    <p:extLst>
      <p:ext uri="{BB962C8B-B14F-4D97-AF65-F5344CB8AC3E}">
        <p14:creationId xmlns:p14="http://schemas.microsoft.com/office/powerpoint/2010/main" val="297431716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STOP!</a:t>
            </a:r>
            <a:r>
              <a:rPr lang="en-US" baseline="0" dirty="0" smtClean="0"/>
              <a:t> This is all foolishness! What *should* we do?</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76</a:t>
            </a:fld>
            <a:endParaRPr lang="en-US"/>
          </a:p>
        </p:txBody>
      </p:sp>
    </p:spTree>
    <p:extLst>
      <p:ext uri="{BB962C8B-B14F-4D97-AF65-F5344CB8AC3E}">
        <p14:creationId xmlns:p14="http://schemas.microsoft.com/office/powerpoint/2010/main" val="323357805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logging the error is a good start.</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77</a:t>
            </a:fld>
            <a:endParaRPr lang="en-US"/>
          </a:p>
        </p:txBody>
      </p:sp>
    </p:spTree>
    <p:extLst>
      <p:ext uri="{BB962C8B-B14F-4D97-AF65-F5344CB8AC3E}">
        <p14:creationId xmlns:p14="http://schemas.microsoft.com/office/powerpoint/2010/main" val="425473321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does anyone read the error logs? See, in most companies</a:t>
            </a:r>
            <a:r>
              <a:rPr lang="en-US" baseline="0" dirty="0" smtClean="0"/>
              <a:t> the logs are all stored in one big file per day across multiple servers, and the information doesn’t get aggregated in a useful way, so no developer goes to the effort of actually reading the log files, assuming they even have access to the logs.</a:t>
            </a:r>
          </a:p>
        </p:txBody>
      </p:sp>
      <p:sp>
        <p:nvSpPr>
          <p:cNvPr id="4" name="Slide Number Placeholder 3"/>
          <p:cNvSpPr>
            <a:spLocks noGrp="1"/>
          </p:cNvSpPr>
          <p:nvPr>
            <p:ph type="sldNum" sz="quarter" idx="10"/>
          </p:nvPr>
        </p:nvSpPr>
        <p:spPr/>
        <p:txBody>
          <a:bodyPr/>
          <a:lstStyle/>
          <a:p>
            <a:fld id="{67ED5594-80DB-4C63-B2E4-4FF127FAC172}" type="slidenum">
              <a:rPr lang="en-US" smtClean="0"/>
              <a:t>78</a:t>
            </a:fld>
            <a:endParaRPr lang="en-US"/>
          </a:p>
        </p:txBody>
      </p:sp>
    </p:spTree>
    <p:extLst>
      <p:ext uri="{BB962C8B-B14F-4D97-AF65-F5344CB8AC3E}">
        <p14:creationId xmlns:p14="http://schemas.microsoft.com/office/powerpoint/2010/main" val="130215190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One possible solution: write different types of logging to different destinations so that the information can be summarized more effectively.</a:t>
            </a:r>
          </a:p>
          <a:p>
            <a:endParaRPr lang="en-US" baseline="0" dirty="0" smtClean="0"/>
          </a:p>
          <a:p>
            <a:r>
              <a:rPr lang="en-US" baseline="0" dirty="0" smtClean="0"/>
              <a:t>For Guild Wars we had three different error logs for each service:</a:t>
            </a:r>
          </a:p>
          <a:p>
            <a:endParaRPr lang="en-US" baseline="0" dirty="0" smtClean="0"/>
          </a:p>
          <a:p>
            <a:r>
              <a:rPr lang="en-US" baseline="0" dirty="0" smtClean="0"/>
              <a:t>Informational: stuff that users are doing: login-success, login-failure-bad-password-or-unknown-user, logout, add-friend, etc.</a:t>
            </a:r>
          </a:p>
          <a:p>
            <a:r>
              <a:rPr lang="en-US" baseline="0" dirty="0" smtClean="0"/>
              <a:t>Error: stuff that went wrong that wasn’t anticipated: cannot-access-the-dang-database-permission-denied-dammit</a:t>
            </a:r>
          </a:p>
          <a:p>
            <a:r>
              <a:rPr lang="en-US" baseline="0" dirty="0" smtClean="0"/>
              <a:t>Debug: hmmm… other stuff</a:t>
            </a:r>
          </a:p>
          <a:p>
            <a:endParaRPr lang="en-US" baseline="0" dirty="0" smtClean="0"/>
          </a:p>
          <a:p>
            <a:r>
              <a:rPr lang="en-US" baseline="0" dirty="0" smtClean="0"/>
              <a:t>Then, at the end of each day, each of several hundred servers would send their error logs to the entire programming team. Needless to say, error conditions got fixed quickly because no one wanted the shame of their code spamming all of the programming team.</a:t>
            </a:r>
          </a:p>
          <a:p>
            <a:endParaRPr lang="en-US" baseline="0" dirty="0" smtClean="0"/>
          </a:p>
          <a:p>
            <a:r>
              <a:rPr lang="en-US" baseline="0" dirty="0" smtClean="0"/>
              <a:t>Tragically, the debugging logs ended up filled with </a:t>
            </a:r>
            <a:r>
              <a:rPr lang="en-US" baseline="0" dirty="0" err="1" smtClean="0"/>
              <a:t>cruft</a:t>
            </a:r>
            <a:r>
              <a:rPr lang="en-US" baseline="0" dirty="0" smtClean="0"/>
              <a:t>, and no one ever read them again.</a:t>
            </a:r>
          </a:p>
          <a:p>
            <a:endParaRPr lang="en-US" baseline="0" dirty="0" smtClean="0"/>
          </a:p>
          <a:p>
            <a:r>
              <a:rPr lang="en-US" baseline="0" dirty="0" smtClean="0"/>
              <a:t>Another solution is to use a tool like </a:t>
            </a:r>
            <a:r>
              <a:rPr lang="en-US" baseline="0" dirty="0" err="1" smtClean="0"/>
              <a:t>Splunk</a:t>
            </a:r>
            <a:r>
              <a:rPr lang="en-US" baseline="0" dirty="0" smtClean="0"/>
              <a:t>, which is like “Google for log files”; it completely kicks ass; check it out.</a:t>
            </a:r>
          </a:p>
        </p:txBody>
      </p:sp>
      <p:sp>
        <p:nvSpPr>
          <p:cNvPr id="4" name="Slide Number Placeholder 3"/>
          <p:cNvSpPr>
            <a:spLocks noGrp="1"/>
          </p:cNvSpPr>
          <p:nvPr>
            <p:ph type="sldNum" sz="quarter" idx="10"/>
          </p:nvPr>
        </p:nvSpPr>
        <p:spPr/>
        <p:txBody>
          <a:bodyPr/>
          <a:lstStyle/>
          <a:p>
            <a:fld id="{67ED5594-80DB-4C63-B2E4-4FF127FAC172}" type="slidenum">
              <a:rPr lang="en-US" smtClean="0"/>
              <a:t>79</a:t>
            </a:fld>
            <a:endParaRPr lang="en-US"/>
          </a:p>
        </p:txBody>
      </p:sp>
    </p:spTree>
    <p:extLst>
      <p:ext uri="{BB962C8B-B14F-4D97-AF65-F5344CB8AC3E}">
        <p14:creationId xmlns:p14="http://schemas.microsoft.com/office/powerpoint/2010/main" val="1733810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a:t>
            </a:r>
            <a:r>
              <a:rPr lang="en-US" baseline="0" dirty="0" smtClean="0"/>
              <a:t> I expect I’m primarily speaking to developers who are building persistent world online games, security is also an important factor that needs to be discussed. There are legions of people with bad intent who try to ruin online games, either because they’re </a:t>
            </a:r>
            <a:r>
              <a:rPr lang="en-US" baseline="0" dirty="0" err="1" smtClean="0"/>
              <a:t>griefers</a:t>
            </a:r>
            <a:r>
              <a:rPr lang="en-US" baseline="0" dirty="0" smtClean="0"/>
              <a:t> who achieve personal enjoyment by destroying the game experience, or because they’re professionals who are paid to exploit the game.</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8</a:t>
            </a:fld>
            <a:endParaRPr lang="en-US"/>
          </a:p>
        </p:txBody>
      </p:sp>
    </p:spTree>
    <p:extLst>
      <p:ext uri="{BB962C8B-B14F-4D97-AF65-F5344CB8AC3E}">
        <p14:creationId xmlns:p14="http://schemas.microsoft.com/office/powerpoint/2010/main" val="34476155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logging</a:t>
            </a:r>
            <a:r>
              <a:rPr lang="en-US" baseline="0" dirty="0" smtClean="0"/>
              <a:t> is good. What else can we do?</a:t>
            </a:r>
          </a:p>
          <a:p>
            <a:endParaRPr lang="en-US" baseline="0" dirty="0" smtClean="0"/>
          </a:p>
          <a:p>
            <a:r>
              <a:rPr lang="en-US" baseline="0" dirty="0" smtClean="0"/>
              <a:t>Let’s work on giving the user a better error dialog. Well, most of our games are turning into web services; let’s use HTTP error codes to provide more information.</a:t>
            </a:r>
          </a:p>
          <a:p>
            <a:endParaRPr lang="en-US" baseline="0" dirty="0" smtClean="0"/>
          </a:p>
          <a:p>
            <a:r>
              <a:rPr lang="en-US" baseline="0" dirty="0" smtClean="0"/>
              <a:t>This blows! The information conveyed in HTTP codes isn’t enough by itself to provide enough diagnostic information</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80</a:t>
            </a:fld>
            <a:endParaRPr lang="en-US"/>
          </a:p>
        </p:txBody>
      </p:sp>
    </p:spTree>
    <p:extLst>
      <p:ext uri="{BB962C8B-B14F-4D97-AF65-F5344CB8AC3E}">
        <p14:creationId xmlns:p14="http://schemas.microsoft.com/office/powerpoint/2010/main" val="147304028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Yanone Kaffeesatz Regular" pitchFamily="2" charset="0"/>
              </a:rPr>
              <a:t>Provide enough information to diagnose or even </a:t>
            </a:r>
            <a:r>
              <a:rPr lang="en-US" sz="1200" dirty="0" smtClean="0">
                <a:solidFill>
                  <a:srgbClr val="00B050"/>
                </a:solidFill>
                <a:latin typeface="Yanone Kaffeesatz Regular" pitchFamily="2" charset="0"/>
              </a:rPr>
              <a:t>*fix* </a:t>
            </a:r>
            <a:r>
              <a:rPr lang="en-US" sz="1200" dirty="0" smtClean="0">
                <a:latin typeface="Yanone Kaffeesatz Regular" pitchFamily="2" charset="0"/>
              </a:rPr>
              <a:t>the problem!</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81</a:t>
            </a:fld>
            <a:endParaRPr lang="en-US"/>
          </a:p>
        </p:txBody>
      </p:sp>
    </p:spTree>
    <p:extLst>
      <p:ext uri="{BB962C8B-B14F-4D97-AF65-F5344CB8AC3E}">
        <p14:creationId xmlns:p14="http://schemas.microsoft.com/office/powerpoint/2010/main" val="105357751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 better solution:</a:t>
            </a:r>
          </a:p>
          <a:p>
            <a:endParaRPr lang="en-US" dirty="0" smtClean="0"/>
          </a:p>
          <a:p>
            <a:pPr marL="228600" indent="-228600">
              <a:buAutoNum type="arabicPeriod"/>
            </a:pPr>
            <a:r>
              <a:rPr lang="en-US" baseline="0" dirty="0" smtClean="0"/>
              <a:t>Tell the user something meaningful about the error and suggest a solution *right there*.</a:t>
            </a:r>
          </a:p>
          <a:p>
            <a:pPr marL="228600" indent="-228600">
              <a:buAutoNum type="arabicPeriod"/>
            </a:pPr>
            <a:r>
              <a:rPr lang="en-US" baseline="0" dirty="0" smtClean="0"/>
              <a:t>Provide a link to an external site that you run that contains even more information. How about a wiki site or “answers” site like Stack Overflow, which is what we’re doing for TERA (http://tera.enmasse.com), the MMO I’m presently working on? Then, not only can your support team provide possible solutions to the problem, but so can your users!</a:t>
            </a:r>
          </a:p>
          <a:p>
            <a:pPr marL="228600" indent="-228600">
              <a:buAutoNum type="arabicPeriod"/>
            </a:pPr>
            <a:r>
              <a:rPr lang="en-US" baseline="0" dirty="0" smtClean="0"/>
              <a:t>Provide a proper error code.</a:t>
            </a:r>
          </a:p>
        </p:txBody>
      </p:sp>
      <p:sp>
        <p:nvSpPr>
          <p:cNvPr id="4" name="Slide Number Placeholder 3"/>
          <p:cNvSpPr>
            <a:spLocks noGrp="1"/>
          </p:cNvSpPr>
          <p:nvPr>
            <p:ph type="sldNum" sz="quarter" idx="10"/>
          </p:nvPr>
        </p:nvSpPr>
        <p:spPr/>
        <p:txBody>
          <a:bodyPr/>
          <a:lstStyle/>
          <a:p>
            <a:fld id="{67ED5594-80DB-4C63-B2E4-4FF127FAC172}" type="slidenum">
              <a:rPr lang="en-US" smtClean="0"/>
              <a:t>82</a:t>
            </a:fld>
            <a:endParaRPr lang="en-US"/>
          </a:p>
        </p:txBody>
      </p:sp>
    </p:spTree>
    <p:extLst>
      <p:ext uri="{BB962C8B-B14F-4D97-AF65-F5344CB8AC3E}">
        <p14:creationId xmlns:p14="http://schemas.microsoft.com/office/powerpoint/2010/main" val="47983985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Huh?</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83</a:t>
            </a:fld>
            <a:endParaRPr lang="en-US"/>
          </a:p>
        </p:txBody>
      </p:sp>
    </p:spTree>
    <p:extLst>
      <p:ext uri="{BB962C8B-B14F-4D97-AF65-F5344CB8AC3E}">
        <p14:creationId xmlns:p14="http://schemas.microsoft.com/office/powerpoint/2010/main" val="77889096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Yanone Kaffeesatz Regular" pitchFamily="2" charset="0"/>
              </a:rPr>
              <a:t>Provide an error code that immediately</a:t>
            </a:r>
            <a:r>
              <a:rPr lang="en-US" sz="1200" baseline="0" dirty="0" smtClean="0">
                <a:latin typeface="Yanone Kaffeesatz Regular" pitchFamily="2" charset="0"/>
              </a:rPr>
              <a:t> identifies the source of the problem, which can include a lot of information helpful to programmers. This type of error code has additional useful properties.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latin typeface="Yanone Kaffeesatz Regular" pitchFamily="2" charset="0"/>
            </a:endParaRP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aseline="0" dirty="0" smtClean="0">
                <a:latin typeface="Yanone Kaffeesatz Regular" pitchFamily="2" charset="0"/>
              </a:rPr>
              <a:t>When launching in multiple languages, the CS team can simply report the error code from a foreign language user instead of translating the error string back into English (or whatever language the </a:t>
            </a:r>
            <a:r>
              <a:rPr lang="en-US" sz="1200" baseline="0" dirty="0" err="1" smtClean="0">
                <a:latin typeface="Yanone Kaffeesatz Regular" pitchFamily="2" charset="0"/>
              </a:rPr>
              <a:t>devs</a:t>
            </a:r>
            <a:r>
              <a:rPr lang="en-US" sz="1200" baseline="0" dirty="0" smtClean="0">
                <a:latin typeface="Yanone Kaffeesatz Regular" pitchFamily="2" charset="0"/>
              </a:rPr>
              <a:t> speak).</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aseline="0" dirty="0" smtClean="0">
                <a:latin typeface="Yanone Kaffeesatz Regular" pitchFamily="2" charset="0"/>
              </a:rPr>
              <a:t>Users can also search for this error code using Google, and find alternate solutions that might not be included on your support site.</a:t>
            </a:r>
            <a:endParaRPr lang="en-US" sz="1200" dirty="0" smtClean="0">
              <a:latin typeface="Yanone Kaffeesatz Regular"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Yanone Kaffeesatz Regular"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Yanone Kaffeesatz Regular" pitchFamily="2" charset="0"/>
              </a:rPr>
              <a:t>Which do you think is easier to diagnose? HTTP 500?</a:t>
            </a:r>
            <a:r>
              <a:rPr lang="en-US" sz="1200" baseline="0" dirty="0" smtClean="0">
                <a:latin typeface="Yanone Kaffeesatz Regular" pitchFamily="2" charset="0"/>
              </a:rPr>
              <a:t> Or this? </a:t>
            </a:r>
            <a:r>
              <a:rPr lang="en-US" baseline="0" dirty="0" smtClean="0"/>
              <a:t>Give your users and your CS team a fighting chance at solving the problem!</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84</a:t>
            </a:fld>
            <a:endParaRPr lang="en-US"/>
          </a:p>
        </p:txBody>
      </p:sp>
    </p:spTree>
    <p:extLst>
      <p:ext uri="{BB962C8B-B14F-4D97-AF65-F5344CB8AC3E}">
        <p14:creationId xmlns:p14="http://schemas.microsoft.com/office/powerpoint/2010/main" val="382555587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85</a:t>
            </a:fld>
            <a:endParaRPr lang="en-US"/>
          </a:p>
        </p:txBody>
      </p:sp>
    </p:spTree>
    <p:extLst>
      <p:ext uri="{BB962C8B-B14F-4D97-AF65-F5344CB8AC3E}">
        <p14:creationId xmlns:p14="http://schemas.microsoft.com/office/powerpoint/2010/main" val="382555587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Okay,</a:t>
            </a:r>
            <a:r>
              <a:rPr lang="en-US" baseline="0" dirty="0" smtClean="0"/>
              <a:t> now for a change of pace.</a:t>
            </a:r>
          </a:p>
          <a:p>
            <a:endParaRPr lang="en-US" baseline="0" dirty="0" smtClean="0"/>
          </a:p>
          <a:p>
            <a:r>
              <a:rPr lang="en-US" dirty="0" smtClean="0"/>
              <a:t>You've made</a:t>
            </a:r>
            <a:r>
              <a:rPr lang="en-US" baseline="0" dirty="0" smtClean="0"/>
              <a:t> a successful game; users want to play it and perhaps even pay you. Unfortunately, it's now a compelling target for the bad guys!</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86</a:t>
            </a:fld>
            <a:endParaRPr lang="en-US"/>
          </a:p>
        </p:txBody>
      </p:sp>
    </p:spTree>
    <p:extLst>
      <p:ext uri="{BB962C8B-B14F-4D97-AF65-F5344CB8AC3E}">
        <p14:creationId xmlns:p14="http://schemas.microsoft.com/office/powerpoint/2010/main" val="207192855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 are lots of folks to worry about: script-kiddies,</a:t>
            </a:r>
            <a:r>
              <a:rPr lang="en-US" baseline="0" dirty="0" smtClean="0"/>
              <a:t> who want to take down your servers through denial-of-service attacks; </a:t>
            </a:r>
            <a:r>
              <a:rPr lang="en-US" baseline="0" dirty="0" err="1" smtClean="0"/>
              <a:t>griefers</a:t>
            </a:r>
            <a:r>
              <a:rPr lang="en-US" baseline="0" dirty="0" smtClean="0"/>
              <a:t>, who want your users to suffer; casual hackers, who just want eke out a better play experience in your game, and more.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fact processional</a:t>
            </a:r>
            <a:r>
              <a:rPr lang="en-US" baseline="0" dirty="0" smtClean="0"/>
              <a:t> hackers are going to be your biggest problem. They get paid to hack our games. There is a lot of money in the hacking business, so the hackers are probably paid more money than we are, which also makes them smarter than us.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They</a:t>
            </a:r>
            <a:r>
              <a:rPr lang="en-US" baseline="0" dirty="0" smtClean="0"/>
              <a:t> also have the opportunity to research what we do and publish. They might even be here in the audience. Anyone want to own up to being a professional account-stealer? No? Well, this might not be the best venue to come clean...</a:t>
            </a:r>
            <a:endParaRPr lang="en-US"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87</a:t>
            </a:fld>
            <a:endParaRPr lang="en-US"/>
          </a:p>
        </p:txBody>
      </p:sp>
    </p:spTree>
    <p:extLst>
      <p:ext uri="{BB962C8B-B14F-4D97-AF65-F5344CB8AC3E}">
        <p14:creationId xmlns:p14="http://schemas.microsoft.com/office/powerpoint/2010/main" val="189919775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year several</a:t>
            </a:r>
            <a:r>
              <a:rPr lang="en-US" baseline="0" dirty="0" smtClean="0"/>
              <a:t> security organizations post lists of security vulnerabilities from the past 12 months. One such organization is OWASP. And each year the list looks pretty much the same. So while it might seem elementary to cover something like SQL injection attacks, given how commonly the problem is exploited in recent successful attacks against Sony, HB Gary, Sony, </a:t>
            </a:r>
            <a:r>
              <a:rPr lang="en-US" baseline="0" dirty="0" err="1" smtClean="0"/>
              <a:t>Eidos</a:t>
            </a:r>
            <a:r>
              <a:rPr lang="en-US" baseline="0" dirty="0" smtClean="0"/>
              <a:t>, Sony, </a:t>
            </a:r>
            <a:r>
              <a:rPr lang="en-US" baseline="0" dirty="0" err="1" smtClean="0"/>
              <a:t>RockYou</a:t>
            </a:r>
            <a:r>
              <a:rPr lang="en-US" baseline="0" dirty="0" smtClean="0"/>
              <a:t>, Sony and others (like Sony), I’m going to talk about the problem in detail.</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88</a:t>
            </a:fld>
            <a:endParaRPr lang="en-US"/>
          </a:p>
        </p:txBody>
      </p:sp>
    </p:spTree>
    <p:extLst>
      <p:ext uri="{BB962C8B-B14F-4D97-AF65-F5344CB8AC3E}">
        <p14:creationId xmlns:p14="http://schemas.microsoft.com/office/powerpoint/2010/main" val="932061788"/>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some typical PHP code, which is to say</a:t>
            </a:r>
            <a:r>
              <a:rPr lang="en-US" baseline="0" dirty="0" smtClean="0"/>
              <a:t> awful code since PHP takes the "worse is better" philosophy to such an extreme. PHP is a set of security vulnerabilities packaged as a programming language. But since it is the most popular web language in the world, here’s an example of some common code that talks to a database to get information about a user.</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89</a:t>
            </a:fld>
            <a:endParaRPr lang="en-US"/>
          </a:p>
        </p:txBody>
      </p:sp>
    </p:spTree>
    <p:extLst>
      <p:ext uri="{BB962C8B-B14F-4D97-AF65-F5344CB8AC3E}">
        <p14:creationId xmlns:p14="http://schemas.microsoft.com/office/powerpoint/2010/main" val="38841719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finally, if</a:t>
            </a:r>
            <a:r>
              <a:rPr lang="en-US" baseline="0" dirty="0" smtClean="0"/>
              <a:t> we’ve managed to build a game that players love, we can expect to have many players joining our game, meaning we’ll have to grow our game service rapidly, so scalability is yet another key topic to discuss…</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a:t>
            </a:fld>
            <a:endParaRPr lang="en-US"/>
          </a:p>
        </p:txBody>
      </p:sp>
    </p:spTree>
    <p:extLst>
      <p:ext uri="{BB962C8B-B14F-4D97-AF65-F5344CB8AC3E}">
        <p14:creationId xmlns:p14="http://schemas.microsoft.com/office/powerpoint/2010/main" val="49412394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a:t>
            </a:r>
            <a:r>
              <a:rPr lang="en-US" baseline="0" dirty="0" smtClean="0"/>
              <a:t> what happens when a hacker sends an improper name to the web service on login?</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90</a:t>
            </a:fld>
            <a:endParaRPr lang="en-US"/>
          </a:p>
        </p:txBody>
      </p:sp>
    </p:spTree>
    <p:extLst>
      <p:ext uri="{BB962C8B-B14F-4D97-AF65-F5344CB8AC3E}">
        <p14:creationId xmlns:p14="http://schemas.microsoft.com/office/powerpoint/2010/main" val="190543983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this</a:t>
            </a:r>
            <a:r>
              <a:rPr lang="en-US" baseline="0" dirty="0" smtClean="0"/>
              <a:t> query would select *all* fields for *all* users from the database. Gulp!</a:t>
            </a:r>
          </a:p>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91</a:t>
            </a:fld>
            <a:endParaRPr lang="en-US"/>
          </a:p>
        </p:txBody>
      </p:sp>
    </p:spTree>
    <p:extLst>
      <p:ext uri="{BB962C8B-B14F-4D97-AF65-F5344CB8AC3E}">
        <p14:creationId xmlns:p14="http://schemas.microsoft.com/office/powerpoint/2010/main" val="189288688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92</a:t>
            </a:fld>
            <a:endParaRPr lang="en-US"/>
          </a:p>
        </p:txBody>
      </p:sp>
    </p:spTree>
    <p:extLst>
      <p:ext uri="{BB962C8B-B14F-4D97-AF65-F5344CB8AC3E}">
        <p14:creationId xmlns:p14="http://schemas.microsoft.com/office/powerpoint/2010/main" val="98680841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With stored procedures you're forced to pass “bound” parameters to the procedure instead of composing SQL queries using string concatenation, which is the source of the problem with SQL injection errors. </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93</a:t>
            </a:fld>
            <a:endParaRPr lang="en-US"/>
          </a:p>
        </p:txBody>
      </p:sp>
    </p:spTree>
    <p:extLst>
      <p:ext uri="{BB962C8B-B14F-4D97-AF65-F5344CB8AC3E}">
        <p14:creationId xmlns:p14="http://schemas.microsoft.com/office/powerpoint/2010/main" val="33208404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Of course, it's still possible to write a stored procedure that is vulnerable to injection, as shown above.</a:t>
            </a:r>
            <a:endParaRPr lang="en-US" dirty="0" smtClean="0"/>
          </a:p>
          <a:p>
            <a:endParaRPr lang="en-US" dirty="0" smtClean="0"/>
          </a:p>
          <a:p>
            <a:r>
              <a:rPr lang="en-US" dirty="0" smtClean="0"/>
              <a:t>If you *have* to write</a:t>
            </a:r>
            <a:r>
              <a:rPr lang="en-US" baseline="0" dirty="0" smtClean="0"/>
              <a:t> dynamic SQL</a:t>
            </a:r>
            <a:r>
              <a:rPr lang="en-US" dirty="0" smtClean="0"/>
              <a:t>, check out http://www.sommarskog.se/dynamic_sql.html;</a:t>
            </a:r>
            <a:r>
              <a:rPr lang="en-US" baseline="0" dirty="0" smtClean="0"/>
              <a:t> the author is wicked smart.</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67ED5594-80DB-4C63-B2E4-4FF127FAC172}" type="slidenum">
              <a:rPr lang="en-US" smtClean="0"/>
              <a:t>94</a:t>
            </a:fld>
            <a:endParaRPr lang="en-US"/>
          </a:p>
        </p:txBody>
      </p:sp>
    </p:spTree>
    <p:extLst>
      <p:ext uri="{BB962C8B-B14F-4D97-AF65-F5344CB8AC3E}">
        <p14:creationId xmlns:p14="http://schemas.microsoft.com/office/powerpoint/2010/main" val="189856858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Probably</a:t>
            </a:r>
            <a:r>
              <a:rPr lang="en-US" baseline="0" dirty="0" smtClean="0"/>
              <a:t> the most commonly adopted solution is to “escape” the SQL string. Just like you can create special escape sequences in strings – \n for newline, \t for tab, and the like – it’s also possible to escape quote characters so they can’t be exploited.</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95</a:t>
            </a:fld>
            <a:endParaRPr lang="en-US"/>
          </a:p>
        </p:txBody>
      </p:sp>
    </p:spTree>
    <p:extLst>
      <p:ext uri="{BB962C8B-B14F-4D97-AF65-F5344CB8AC3E}">
        <p14:creationId xmlns:p14="http://schemas.microsoft.com/office/powerpoint/2010/main" val="57996263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the previous</a:t>
            </a:r>
            <a:r>
              <a:rPr lang="en-US" baseline="0" dirty="0" smtClean="0"/>
              <a:t> slide recolored to highlight the escaped quote, which finesses the injection attack.</a:t>
            </a:r>
          </a:p>
          <a:p>
            <a:endParaRPr lang="en-US" baseline="0" dirty="0" smtClean="0"/>
          </a:p>
          <a:p>
            <a:r>
              <a:rPr lang="en-US" baseline="0" dirty="0" smtClean="0"/>
              <a:t>The problem with escaping is that, in many programs, there can be many layers of code responsible for performing a transaction. Which part of the code is responsible for escaping? High-level? Mid-level? Low-level? When many programmers are working on a project it can easy to lose track of which person is responsible for getting this right. It’s a brittle solution to the problem.</a:t>
            </a:r>
          </a:p>
          <a:p>
            <a:endParaRPr lang="en-US" baseline="0" dirty="0" smtClean="0"/>
          </a:p>
          <a:p>
            <a:r>
              <a:rPr lang="en-US" baseline="0" dirty="0" smtClean="0"/>
              <a:t>There is a better way…</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96</a:t>
            </a:fld>
            <a:endParaRPr lang="en-US"/>
          </a:p>
        </p:txBody>
      </p:sp>
    </p:spTree>
    <p:extLst>
      <p:ext uri="{BB962C8B-B14F-4D97-AF65-F5344CB8AC3E}">
        <p14:creationId xmlns:p14="http://schemas.microsoft.com/office/powerpoint/2010/main" val="2715636161"/>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Yup. Better.</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97</a:t>
            </a:fld>
            <a:endParaRPr lang="en-US"/>
          </a:p>
        </p:txBody>
      </p:sp>
    </p:spTree>
    <p:extLst>
      <p:ext uri="{BB962C8B-B14F-4D97-AF65-F5344CB8AC3E}">
        <p14:creationId xmlns:p14="http://schemas.microsoft.com/office/powerpoint/2010/main" val="370596741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that same PHP code, fixed up to use parameterization. Instead of composing a SQL query string “on the fly”, we</a:t>
            </a:r>
            <a:r>
              <a:rPr lang="en-US" baseline="0" dirty="0" smtClean="0"/>
              <a:t> instead separate the parameters from the query, and provide named parameters to the query execution function. Simple, huh?</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98</a:t>
            </a:fld>
            <a:endParaRPr lang="en-US"/>
          </a:p>
        </p:txBody>
      </p:sp>
    </p:spTree>
    <p:extLst>
      <p:ext uri="{BB962C8B-B14F-4D97-AF65-F5344CB8AC3E}">
        <p14:creationId xmlns:p14="http://schemas.microsoft.com/office/powerpoint/2010/main" val="1036718109"/>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Parameterized queries get cached by SQL as a compiled execution plan (including expensive security verification checks). This</a:t>
            </a:r>
            <a:r>
              <a:rPr lang="en-US" baseline="0" dirty="0" smtClean="0"/>
              <a:t> can make your SQL queries hundreds or thousands of times faster. Remember that billing system I was talking about earlier? A new, very expensive server didn’t do spit to make the database run faster, but using SQL query parameterization basically solved the scaling problems the billing team was having.</a:t>
            </a:r>
            <a:endParaRPr lang="en-US" dirty="0"/>
          </a:p>
        </p:txBody>
      </p:sp>
      <p:sp>
        <p:nvSpPr>
          <p:cNvPr id="4" name="Slide Number Placeholder 3"/>
          <p:cNvSpPr>
            <a:spLocks noGrp="1"/>
          </p:cNvSpPr>
          <p:nvPr>
            <p:ph type="sldNum" sz="quarter" idx="10"/>
          </p:nvPr>
        </p:nvSpPr>
        <p:spPr/>
        <p:txBody>
          <a:bodyPr/>
          <a:lstStyle/>
          <a:p>
            <a:fld id="{67ED5594-80DB-4C63-B2E4-4FF127FAC172}" type="slidenum">
              <a:rPr lang="en-US" smtClean="0"/>
              <a:t>99</a:t>
            </a:fld>
            <a:endParaRPr lang="en-US"/>
          </a:p>
        </p:txBody>
      </p:sp>
    </p:spTree>
    <p:extLst>
      <p:ext uri="{BB962C8B-B14F-4D97-AF65-F5344CB8AC3E}">
        <p14:creationId xmlns:p14="http://schemas.microsoft.com/office/powerpoint/2010/main" val="894891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6072"/>
            <a:ext cx="7772400" cy="4005072"/>
          </a:xfrm>
          <a:prstGeom prst="rect">
            <a:avLst/>
          </a:prstGeom>
        </p:spPr>
        <p:txBody>
          <a:bodyPr anchor="ctr"/>
          <a:lstStyle>
            <a:lvl1pPr>
              <a:defRPr sz="8000"/>
            </a:lvl1pPr>
          </a:lstStyle>
          <a:p>
            <a:r>
              <a:rPr lang="en-US" dirty="0" smtClean="0"/>
              <a:t>Click to edit Master title style</a:t>
            </a:r>
            <a:endParaRPr lang="en-US" dirty="0"/>
          </a:p>
        </p:txBody>
      </p:sp>
    </p:spTree>
    <p:extLst>
      <p:ext uri="{BB962C8B-B14F-4D97-AF65-F5344CB8AC3E}">
        <p14:creationId xmlns:p14="http://schemas.microsoft.com/office/powerpoint/2010/main" val="133648330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514350"/>
            <a:ext cx="8229600" cy="4080273"/>
          </a:xfrm>
          <a:prstGeom prst="rect">
            <a:avLst/>
          </a:prstGeom>
        </p:spPr>
        <p:txBody>
          <a:bodyPr vert="horz" lIns="91440" tIns="45720" rIns="91440" bIns="45720" rtlCol="0">
            <a:normAutofit/>
          </a:body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4" name="Straight Connector 3"/>
          <p:cNvCxnSpPr/>
          <p:nvPr userDrawn="1"/>
        </p:nvCxnSpPr>
        <p:spPr>
          <a:xfrm>
            <a:off x="5471160" y="4964669"/>
            <a:ext cx="3215640" cy="0"/>
          </a:xfrm>
          <a:prstGeom prst="line">
            <a:avLst/>
          </a:prstGeom>
          <a:ln w="476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7597097"/>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sz="8000" kern="1200">
          <a:solidFill>
            <a:schemeClr val="tx1"/>
          </a:solidFill>
          <a:latin typeface="Yanone Kaffeesatz Regular" pitchFamily="2"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Yanone Kaffeesatz Regular" pitchFamily="2"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Yanone Kaffeesatz Regular" pitchFamily="2"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Yanone Kaffeesatz Regular" pitchFamily="2"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Yanone Kaffeesatz Regular"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8" Type="http://schemas.openxmlformats.org/officeDocument/2006/relationships/hyperlink" Target="http://codahale.com/how-to-safely-store-a-password/" TargetMode="External"/><Relationship Id="rId3" Type="http://schemas.openxmlformats.org/officeDocument/2006/relationships/hyperlink" Target="http://highscalability.com/" TargetMode="External"/><Relationship Id="rId7" Type="http://schemas.openxmlformats.org/officeDocument/2006/relationships/hyperlink" Target="http://www.codeofhonor.com/blog/using-transaction-rate-limiting-to-improve-service-reliability" TargetMode="External"/><Relationship Id="rId2" Type="http://schemas.openxmlformats.org/officeDocument/2006/relationships/notesSlide" Target="../notesSlides/notesSlide120.xml"/><Relationship Id="rId1" Type="http://schemas.openxmlformats.org/officeDocument/2006/relationships/slideLayout" Target="../slideLayouts/slideLayout1.xml"/><Relationship Id="rId6" Type="http://schemas.openxmlformats.org/officeDocument/2006/relationships/hyperlink" Target="http://www.sommarskog.se/dynamic_sql.html" TargetMode="External"/><Relationship Id="rId5" Type="http://schemas.openxmlformats.org/officeDocument/2006/relationships/hyperlink" Target="http://php.net/manual/en/pdo.prepare.php" TargetMode="External"/><Relationship Id="rId10" Type="http://schemas.openxmlformats.org/officeDocument/2006/relationships/hyperlink" Target="http://en.wikipedia.org/wiki/AES_implementations" TargetMode="External"/><Relationship Id="rId4" Type="http://schemas.openxmlformats.org/officeDocument/2006/relationships/hyperlink" Target="http://www.zeromq.org/" TargetMode="External"/><Relationship Id="rId9" Type="http://schemas.openxmlformats.org/officeDocument/2006/relationships/hyperlink" Target="http://en.wikipedia.org/wiki/Diffie%E2%80%93Hellman_key_exchange"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hyperlink" Target="http://zeromq.com/" TargetMode="External"/><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3" Type="http://schemas.openxmlformats.org/officeDocument/2006/relationships/hyperlink" Target="wikipage.example.com" TargetMode="External"/><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8000" dirty="0" smtClean="0">
                <a:latin typeface="Yanone Kaffeesatz Regular" pitchFamily="2" charset="0"/>
              </a:rPr>
              <a:t>Writing secure and reliable online game </a:t>
            </a:r>
            <a:r>
              <a:rPr lang="en-US" dirty="0" smtClean="0">
                <a:latin typeface="Yanone Kaffeesatz Regular" pitchFamily="2" charset="0"/>
              </a:rPr>
              <a:t>services</a:t>
            </a:r>
            <a:br>
              <a:rPr lang="en-US" dirty="0" smtClean="0">
                <a:latin typeface="Yanone Kaffeesatz Regular" pitchFamily="2" charset="0"/>
              </a:rPr>
            </a:br>
            <a:r>
              <a:rPr lang="en-US" sz="3600" dirty="0" smtClean="0">
                <a:latin typeface="Yanone Kaffeesatz Regular" pitchFamily="2" charset="0"/>
              </a:rPr>
              <a:t>for fun &amp; profit</a:t>
            </a:r>
            <a:r>
              <a:rPr lang="en-US" dirty="0" smtClean="0">
                <a:latin typeface="Yanone Kaffeesatz Regular" pitchFamily="2" charset="0"/>
              </a:rPr>
              <a:t/>
            </a:r>
            <a:br>
              <a:rPr lang="en-US" dirty="0" smtClean="0">
                <a:latin typeface="Yanone Kaffeesatz Regular" pitchFamily="2" charset="0"/>
              </a:rPr>
            </a:br>
            <a:r>
              <a:rPr lang="en-US" sz="6000" dirty="0" smtClean="0">
                <a:latin typeface="Yanone Kaffeesatz Regular" pitchFamily="2" charset="0"/>
              </a:rPr>
              <a:t>by Patrick Wyatt</a:t>
            </a:r>
            <a:endParaRPr lang="en-US" sz="8000" dirty="0">
              <a:latin typeface="Yanone Kaffeesatz Regular" pitchFamily="2" charset="0"/>
            </a:endParaRPr>
          </a:p>
        </p:txBody>
      </p:sp>
    </p:spTree>
    <p:extLst>
      <p:ext uri="{BB962C8B-B14F-4D97-AF65-F5344CB8AC3E}">
        <p14:creationId xmlns:p14="http://schemas.microsoft.com/office/powerpoint/2010/main" val="3553446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Reliability</a:t>
            </a:r>
            <a:br>
              <a:rPr lang="en-US" sz="8000" dirty="0" smtClean="0">
                <a:latin typeface="Yanone Kaffeesatz Regular" pitchFamily="2" charset="0"/>
              </a:rPr>
            </a:br>
            <a:r>
              <a:rPr lang="en-US" sz="8000" dirty="0" smtClean="0">
                <a:latin typeface="Yanone Kaffeesatz Regular" pitchFamily="2" charset="0"/>
              </a:rPr>
              <a:t>Security</a:t>
            </a:r>
            <a:br>
              <a:rPr lang="en-US" sz="8000" dirty="0" smtClean="0">
                <a:latin typeface="Yanone Kaffeesatz Regular" pitchFamily="2" charset="0"/>
              </a:rPr>
            </a:br>
            <a:r>
              <a:rPr lang="en-US" sz="8000" strike="sngStrike" dirty="0" smtClean="0">
                <a:solidFill>
                  <a:srgbClr val="FF0000"/>
                </a:solidFill>
                <a:latin typeface="Yanone Kaffeesatz Regular" pitchFamily="2" charset="0"/>
              </a:rPr>
              <a:t>Scalability</a:t>
            </a:r>
            <a:endParaRPr lang="en-US" sz="8000" strike="sngStrike" dirty="0">
              <a:solidFill>
                <a:srgbClr val="FF0000"/>
              </a:solidFill>
              <a:latin typeface="Yanone Kaffeesatz Regular" pitchFamily="2" charset="0"/>
            </a:endParaRPr>
          </a:p>
        </p:txBody>
      </p:sp>
      <p:sp>
        <p:nvSpPr>
          <p:cNvPr id="3" name="TextBox 2"/>
          <p:cNvSpPr txBox="1"/>
          <p:nvPr/>
        </p:nvSpPr>
        <p:spPr>
          <a:xfrm>
            <a:off x="4267200" y="4778573"/>
            <a:ext cx="1752600" cy="307777"/>
          </a:xfrm>
          <a:prstGeom prst="rect">
            <a:avLst/>
          </a:prstGeom>
          <a:noFill/>
        </p:spPr>
        <p:txBody>
          <a:bodyPr wrap="square" rtlCol="0">
            <a:spAutoFit/>
          </a:bodyPr>
          <a:lstStyle/>
          <a:p>
            <a:r>
              <a:rPr lang="en-US" sz="1400" dirty="0" smtClean="0">
                <a:solidFill>
                  <a:schemeClr val="bg1">
                    <a:lumMod val="50000"/>
                  </a:schemeClr>
                </a:solidFill>
              </a:rPr>
              <a:t>Why </a:t>
            </a:r>
            <a:r>
              <a:rPr lang="en-US" sz="1400" dirty="0">
                <a:solidFill>
                  <a:schemeClr val="bg1">
                    <a:lumMod val="50000"/>
                  </a:schemeClr>
                </a:solidFill>
              </a:rPr>
              <a:t>are we here</a:t>
            </a:r>
            <a:r>
              <a:rPr lang="en-US" sz="1400" dirty="0" smtClean="0">
                <a:solidFill>
                  <a:schemeClr val="bg1">
                    <a:lumMod val="50000"/>
                  </a:schemeClr>
                </a:solidFill>
              </a:rPr>
              <a:t>? </a:t>
            </a:r>
            <a:endParaRPr lang="en-US" sz="1400" dirty="0">
              <a:solidFill>
                <a:schemeClr val="bg1">
                  <a:lumMod val="50000"/>
                </a:schemeClr>
              </a:solidFill>
            </a:endParaRPr>
          </a:p>
        </p:txBody>
      </p:sp>
      <p:cxnSp>
        <p:nvCxnSpPr>
          <p:cNvPr id="4" name="Straight Connector 3"/>
          <p:cNvCxnSpPr/>
          <p:nvPr/>
        </p:nvCxnSpPr>
        <p:spPr>
          <a:xfrm>
            <a:off x="5410200" y="4967689"/>
            <a:ext cx="838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578280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sz="9600" dirty="0" smtClean="0">
                <a:solidFill>
                  <a:schemeClr val="bg1"/>
                </a:solidFill>
              </a:rPr>
              <a:t>Securing your network protocol</a:t>
            </a:r>
            <a:endParaRPr lang="en-US" sz="9600" dirty="0">
              <a:solidFill>
                <a:schemeClr val="bg1"/>
              </a:solidFill>
            </a:endParaRPr>
          </a:p>
        </p:txBody>
      </p:sp>
    </p:spTree>
    <p:extLst>
      <p:ext uri="{BB962C8B-B14F-4D97-AF65-F5344CB8AC3E}">
        <p14:creationId xmlns:p14="http://schemas.microsoft.com/office/powerpoint/2010/main" val="2591377030"/>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sz="6000" dirty="0" smtClean="0"/>
              <a:t>Network protocol requirements:</a:t>
            </a:r>
            <a:br>
              <a:rPr lang="en-US" sz="6000" dirty="0" smtClean="0"/>
            </a:br>
            <a:r>
              <a:rPr lang="en-US" sz="6000" dirty="0" smtClean="0"/>
              <a:t>* Encryption</a:t>
            </a:r>
            <a:br>
              <a:rPr lang="en-US" sz="6000" dirty="0" smtClean="0"/>
            </a:br>
            <a:r>
              <a:rPr lang="en-US" sz="6000" dirty="0" smtClean="0"/>
              <a:t>* Validation</a:t>
            </a:r>
            <a:br>
              <a:rPr lang="en-US" sz="6000" dirty="0" smtClean="0"/>
            </a:br>
            <a:r>
              <a:rPr lang="en-US" sz="6000" dirty="0" smtClean="0"/>
              <a:t>* Rate-limiting</a:t>
            </a:r>
            <a:endParaRPr lang="en-US" sz="60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2721579"/>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Protocol Encryption</a:t>
            </a: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4734535"/>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Writing your own "encryption" algorithm is not encryption</a:t>
            </a: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1485624"/>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smtClean="0"/>
              <a:t>"Anyone </a:t>
            </a:r>
            <a:r>
              <a:rPr lang="en-US" sz="4000" dirty="0"/>
              <a:t>can invent an encryption algorithm they themselves </a:t>
            </a:r>
            <a:r>
              <a:rPr lang="en-US" sz="4000" dirty="0" smtClean="0"/>
              <a:t>can't </a:t>
            </a:r>
            <a:r>
              <a:rPr lang="en-US" sz="4000" dirty="0"/>
              <a:t>break; </a:t>
            </a:r>
            <a:r>
              <a:rPr lang="en-US" sz="4000" dirty="0" smtClean="0"/>
              <a:t>it's </a:t>
            </a:r>
            <a:r>
              <a:rPr lang="en-US" sz="4000" dirty="0"/>
              <a:t>much harder to invent one that no one else can </a:t>
            </a:r>
            <a:r>
              <a:rPr lang="en-US" sz="4000" dirty="0" smtClean="0"/>
              <a:t>break".</a:t>
            </a:r>
            <a:br>
              <a:rPr lang="en-US" sz="4000" dirty="0" smtClean="0"/>
            </a:br>
            <a:r>
              <a:rPr lang="en-US" sz="4000" dirty="0" smtClean="0"/>
              <a:t>-- Bruce </a:t>
            </a:r>
            <a:r>
              <a:rPr lang="en-US" sz="4000" dirty="0" err="1" smtClean="0"/>
              <a:t>Schneier</a:t>
            </a:r>
            <a:endParaRPr lang="en-US" sz="40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321343"/>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Using a symmetric key embedded in the client is not encryption</a:t>
            </a: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6801764"/>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Share encryption keys with </a:t>
            </a:r>
            <a:r>
              <a:rPr lang="en-US" dirty="0" err="1" smtClean="0"/>
              <a:t>Diffie</a:t>
            </a:r>
            <a:r>
              <a:rPr lang="en-US" dirty="0" smtClean="0"/>
              <a:t>-Hellman key exchange protocol</a:t>
            </a: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3073825"/>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sz="4800" dirty="0" smtClean="0"/>
              <a:t>Crypto requirements</a:t>
            </a:r>
            <a:br>
              <a:rPr lang="en-US" sz="4800" dirty="0" smtClean="0"/>
            </a:br>
            <a:r>
              <a:rPr lang="en-US" sz="4800" dirty="0" smtClean="0"/>
              <a:t>* Do not write your own crypto method</a:t>
            </a:r>
            <a:br>
              <a:rPr lang="en-US" sz="4800" dirty="0" smtClean="0"/>
            </a:br>
            <a:r>
              <a:rPr lang="en-US" sz="4800" dirty="0"/>
              <a:t>* Use </a:t>
            </a:r>
            <a:r>
              <a:rPr lang="en-US" sz="4800" dirty="0" smtClean="0"/>
              <a:t>well-understood algorithms</a:t>
            </a:r>
            <a:br>
              <a:rPr lang="en-US" sz="4800" dirty="0" smtClean="0"/>
            </a:br>
            <a:r>
              <a:rPr lang="en-US" sz="4800" dirty="0"/>
              <a:t>* Do </a:t>
            </a:r>
            <a:r>
              <a:rPr lang="en-US" sz="4800" dirty="0" smtClean="0"/>
              <a:t>not store keys with application</a:t>
            </a:r>
            <a:br>
              <a:rPr lang="en-US" sz="4800" dirty="0" smtClean="0"/>
            </a:br>
            <a:r>
              <a:rPr lang="en-US" sz="4800" dirty="0"/>
              <a:t>* Read </a:t>
            </a:r>
            <a:r>
              <a:rPr lang="en-US" sz="4800" dirty="0" smtClean="0"/>
              <a:t>the security literature</a:t>
            </a:r>
            <a:endParaRPr lang="en-US" sz="48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5192057"/>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Protocol validation</a:t>
            </a: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4912641"/>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lstStyle/>
          <a:p>
            <a:pPr algn="l"/>
            <a:r>
              <a:rPr lang="en-US" sz="4400" dirty="0" smtClean="0"/>
              <a:t>How about this?</a:t>
            </a:r>
            <a:r>
              <a:rPr lang="en-US" sz="4000" dirty="0" smtClean="0"/>
              <a:t/>
            </a:r>
            <a:br>
              <a:rPr lang="en-US" sz="4000" dirty="0" smtClean="0"/>
            </a:br>
            <a:r>
              <a:rPr lang="en-US" sz="2800" dirty="0" err="1" smtClean="0"/>
              <a:t>int</a:t>
            </a:r>
            <a:r>
              <a:rPr lang="en-US" sz="2800" dirty="0" smtClean="0"/>
              <a:t> </a:t>
            </a:r>
            <a:r>
              <a:rPr lang="en-US" sz="2800" dirty="0" err="1" smtClean="0"/>
              <a:t>recv_msg</a:t>
            </a:r>
            <a:r>
              <a:rPr lang="en-US" sz="2800" dirty="0" smtClean="0"/>
              <a:t> (char * data, unsigned bytes) {</a:t>
            </a:r>
            <a:br>
              <a:rPr lang="en-US" sz="2800" dirty="0" smtClean="0"/>
            </a:br>
            <a:r>
              <a:rPr lang="en-US" sz="2800" dirty="0"/>
              <a:t> </a:t>
            </a:r>
            <a:r>
              <a:rPr lang="en-US" sz="2800" dirty="0" smtClean="0"/>
              <a:t> if (bytes &lt; </a:t>
            </a:r>
            <a:r>
              <a:rPr lang="en-US" sz="2800" dirty="0" err="1" smtClean="0"/>
              <a:t>sizeof</a:t>
            </a:r>
            <a:r>
              <a:rPr lang="en-US" sz="2800" dirty="0" smtClean="0"/>
              <a:t>(Header)) return false;</a:t>
            </a:r>
            <a:br>
              <a:rPr lang="en-US" sz="2800" dirty="0" smtClean="0"/>
            </a:br>
            <a:r>
              <a:rPr lang="en-US" sz="2800" dirty="0"/>
              <a:t> </a:t>
            </a:r>
            <a:r>
              <a:rPr lang="en-US" sz="2800" dirty="0" smtClean="0"/>
              <a:t> Header * </a:t>
            </a:r>
            <a:r>
              <a:rPr lang="en-US" sz="2800" dirty="0" err="1" smtClean="0"/>
              <a:t>hdr</a:t>
            </a:r>
            <a:r>
              <a:rPr lang="en-US" sz="2800" dirty="0" smtClean="0"/>
              <a:t> = (Header *) data; bytes -= </a:t>
            </a:r>
            <a:r>
              <a:rPr lang="en-US" sz="2800" dirty="0" err="1" smtClean="0"/>
              <a:t>sizeof</a:t>
            </a:r>
            <a:r>
              <a:rPr lang="en-US" sz="2800" dirty="0" smtClean="0"/>
              <a:t>(</a:t>
            </a:r>
            <a:r>
              <a:rPr lang="en-US" sz="2800" dirty="0" err="1" smtClean="0"/>
              <a:t>hdr</a:t>
            </a:r>
            <a:r>
              <a:rPr lang="en-US" sz="2800" dirty="0" smtClean="0"/>
              <a:t>);</a:t>
            </a:r>
            <a:br>
              <a:rPr lang="en-US" sz="2800" dirty="0" smtClean="0"/>
            </a:br>
            <a:r>
              <a:rPr lang="en-US" sz="2800" dirty="0" smtClean="0"/>
              <a:t>  char *base = data;</a:t>
            </a:r>
            <a:br>
              <a:rPr lang="en-US" sz="2800" dirty="0" smtClean="0"/>
            </a:br>
            <a:r>
              <a:rPr lang="en-US" sz="2800" dirty="0" smtClean="0"/>
              <a:t>  char * str1= data; data += </a:t>
            </a:r>
            <a:r>
              <a:rPr lang="en-US" sz="2800" dirty="0" err="1" smtClean="0"/>
              <a:t>strnlen_s</a:t>
            </a:r>
            <a:r>
              <a:rPr lang="en-US" sz="2800" dirty="0" smtClean="0"/>
              <a:t>(data, bytes–(data-base))+1;</a:t>
            </a:r>
            <a:br>
              <a:rPr lang="en-US" sz="2800" dirty="0" smtClean="0"/>
            </a:br>
            <a:r>
              <a:rPr lang="en-US" sz="2800" dirty="0"/>
              <a:t> </a:t>
            </a:r>
            <a:r>
              <a:rPr lang="en-US" sz="2800" dirty="0" smtClean="0"/>
              <a:t> char </a:t>
            </a:r>
            <a:r>
              <a:rPr lang="en-US" sz="2800" dirty="0"/>
              <a:t>* </a:t>
            </a:r>
            <a:r>
              <a:rPr lang="en-US" sz="2800" dirty="0" smtClean="0"/>
              <a:t>str2= </a:t>
            </a:r>
            <a:r>
              <a:rPr lang="en-US" sz="2800" dirty="0"/>
              <a:t>data; data += </a:t>
            </a:r>
            <a:r>
              <a:rPr lang="en-US" sz="2800" dirty="0" err="1"/>
              <a:t>strnlen_s</a:t>
            </a:r>
            <a:r>
              <a:rPr lang="en-US" sz="2800" dirty="0"/>
              <a:t>(data, bytes–(data-base))+1</a:t>
            </a:r>
            <a:r>
              <a:rPr lang="en-US" sz="2800" dirty="0" smtClean="0"/>
              <a:t>;</a:t>
            </a:r>
            <a:br>
              <a:rPr lang="en-US" sz="2800" dirty="0" smtClean="0"/>
            </a:br>
            <a:r>
              <a:rPr lang="en-US" sz="2800" dirty="0"/>
              <a:t> </a:t>
            </a:r>
            <a:r>
              <a:rPr lang="en-US" sz="2800" dirty="0" smtClean="0"/>
              <a:t> char * str3 = </a:t>
            </a:r>
            <a:r>
              <a:rPr lang="en-US" sz="2800" dirty="0" err="1" smtClean="0"/>
              <a:t>hdr</a:t>
            </a:r>
            <a:r>
              <a:rPr lang="en-US" sz="2800" dirty="0" smtClean="0"/>
              <a:t>-&gt;</a:t>
            </a:r>
            <a:r>
              <a:rPr lang="en-US" sz="2800" dirty="0" err="1" smtClean="0"/>
              <a:t>someflag</a:t>
            </a:r>
            <a:r>
              <a:rPr lang="en-US" sz="2800" dirty="0"/>
              <a:t> </a:t>
            </a:r>
            <a:r>
              <a:rPr lang="en-US" sz="2800" dirty="0" smtClean="0"/>
              <a:t>? data : "";</a:t>
            </a:r>
            <a:br>
              <a:rPr lang="en-US" sz="2800" dirty="0" smtClean="0"/>
            </a:br>
            <a:r>
              <a:rPr lang="en-US" sz="2800" dirty="0"/>
              <a:t> </a:t>
            </a:r>
            <a:r>
              <a:rPr lang="en-US" sz="2800" dirty="0" smtClean="0"/>
              <a:t> … etc.</a:t>
            </a:r>
            <a:endParaRPr lang="en-US" sz="60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1669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sz="13800" dirty="0" err="1" smtClean="0">
                <a:solidFill>
                  <a:schemeClr val="bg1"/>
                </a:solidFill>
              </a:rPr>
              <a:t>Reliabilit</a:t>
            </a:r>
            <a:r>
              <a:rPr lang="en-US" sz="13800" dirty="0" smtClean="0">
                <a:solidFill>
                  <a:schemeClr val="bg1"/>
                </a:solidFill>
              </a:rPr>
              <a:t/>
            </a:r>
            <a:br>
              <a:rPr lang="en-US" sz="13800" dirty="0" smtClean="0">
                <a:solidFill>
                  <a:schemeClr val="bg1"/>
                </a:solidFill>
              </a:rPr>
            </a:br>
            <a:r>
              <a:rPr lang="en-US" sz="13800" dirty="0" smtClean="0">
                <a:solidFill>
                  <a:schemeClr val="bg1"/>
                </a:solidFill>
              </a:rPr>
              <a:t>y</a:t>
            </a:r>
            <a:endParaRPr lang="en-US" sz="13800" dirty="0">
              <a:solidFill>
                <a:schemeClr val="bg1"/>
              </a:solidFill>
            </a:endParaRPr>
          </a:p>
        </p:txBody>
      </p:sp>
    </p:spTree>
    <p:extLst>
      <p:ext uri="{BB962C8B-B14F-4D97-AF65-F5344CB8AC3E}">
        <p14:creationId xmlns:p14="http://schemas.microsoft.com/office/powerpoint/2010/main" val="2644644979"/>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lstStyle/>
          <a:p>
            <a:pPr algn="l"/>
            <a:r>
              <a:rPr lang="en-US" sz="4400" dirty="0" smtClean="0">
                <a:solidFill>
                  <a:srgbClr val="FF0000"/>
                </a:solidFill>
              </a:rPr>
              <a:t>(Oops)</a:t>
            </a:r>
            <a:br>
              <a:rPr lang="en-US" sz="4400" dirty="0" smtClean="0">
                <a:solidFill>
                  <a:srgbClr val="FF0000"/>
                </a:solidFill>
              </a:rPr>
            </a:br>
            <a:r>
              <a:rPr lang="en-US" sz="2800" dirty="0" err="1" smtClean="0"/>
              <a:t>int</a:t>
            </a:r>
            <a:r>
              <a:rPr lang="en-US" sz="2800" dirty="0" smtClean="0"/>
              <a:t> </a:t>
            </a:r>
            <a:r>
              <a:rPr lang="en-US" sz="2800" dirty="0" err="1" smtClean="0"/>
              <a:t>recv_msg</a:t>
            </a:r>
            <a:r>
              <a:rPr lang="en-US" sz="2800" dirty="0" smtClean="0"/>
              <a:t> (char * data, unsigned bytes) {</a:t>
            </a:r>
            <a:br>
              <a:rPr lang="en-US" sz="2800" dirty="0" smtClean="0"/>
            </a:br>
            <a:r>
              <a:rPr lang="en-US" sz="2800" dirty="0"/>
              <a:t> </a:t>
            </a:r>
            <a:r>
              <a:rPr lang="en-US" sz="2800" dirty="0" smtClean="0"/>
              <a:t> if (bytes &lt; </a:t>
            </a:r>
            <a:r>
              <a:rPr lang="en-US" sz="2800" dirty="0" err="1" smtClean="0"/>
              <a:t>sizeof</a:t>
            </a:r>
            <a:r>
              <a:rPr lang="en-US" sz="2800" dirty="0" smtClean="0"/>
              <a:t>(Header)) return false;</a:t>
            </a:r>
            <a:br>
              <a:rPr lang="en-US" sz="2800" dirty="0" smtClean="0"/>
            </a:br>
            <a:r>
              <a:rPr lang="en-US" sz="2800" dirty="0"/>
              <a:t> </a:t>
            </a:r>
            <a:r>
              <a:rPr lang="en-US" sz="2800" dirty="0" smtClean="0"/>
              <a:t> Header * </a:t>
            </a:r>
            <a:r>
              <a:rPr lang="en-US" sz="2800" dirty="0" err="1" smtClean="0"/>
              <a:t>hdr</a:t>
            </a:r>
            <a:r>
              <a:rPr lang="en-US" sz="2800" dirty="0" smtClean="0"/>
              <a:t> = (Header *) data; bytes -= </a:t>
            </a:r>
            <a:r>
              <a:rPr lang="en-US" sz="2800" dirty="0" err="1" smtClean="0"/>
              <a:t>sizeof</a:t>
            </a:r>
            <a:r>
              <a:rPr lang="en-US" sz="2800" dirty="0" smtClean="0"/>
              <a:t>(</a:t>
            </a:r>
            <a:r>
              <a:rPr lang="en-US" sz="2800" dirty="0" smtClean="0">
                <a:solidFill>
                  <a:srgbClr val="FF0000"/>
                </a:solidFill>
              </a:rPr>
              <a:t>*</a:t>
            </a:r>
            <a:r>
              <a:rPr lang="en-US" sz="2800" dirty="0" err="1" smtClean="0"/>
              <a:t>hdr</a:t>
            </a:r>
            <a:r>
              <a:rPr lang="en-US" sz="2800" dirty="0" smtClean="0"/>
              <a:t>);</a:t>
            </a:r>
            <a:br>
              <a:rPr lang="en-US" sz="2800" dirty="0" smtClean="0"/>
            </a:br>
            <a:r>
              <a:rPr lang="en-US" sz="2800" dirty="0" smtClean="0"/>
              <a:t>  char *base = data;</a:t>
            </a:r>
            <a:br>
              <a:rPr lang="en-US" sz="2800" dirty="0" smtClean="0"/>
            </a:br>
            <a:r>
              <a:rPr lang="en-US" sz="2800" dirty="0" smtClean="0"/>
              <a:t>  char * str1= data; data += </a:t>
            </a:r>
            <a:r>
              <a:rPr lang="en-US" sz="2800" dirty="0" err="1" smtClean="0"/>
              <a:t>strnlen_s</a:t>
            </a:r>
            <a:r>
              <a:rPr lang="en-US" sz="2800" dirty="0" smtClean="0"/>
              <a:t>(data, bytes–(data-base))+1;</a:t>
            </a:r>
            <a:br>
              <a:rPr lang="en-US" sz="2800" dirty="0" smtClean="0"/>
            </a:br>
            <a:r>
              <a:rPr lang="en-US" sz="2800" dirty="0"/>
              <a:t> </a:t>
            </a:r>
            <a:r>
              <a:rPr lang="en-US" sz="2800" dirty="0" smtClean="0"/>
              <a:t> char </a:t>
            </a:r>
            <a:r>
              <a:rPr lang="en-US" sz="2800" dirty="0"/>
              <a:t>* </a:t>
            </a:r>
            <a:r>
              <a:rPr lang="en-US" sz="2800" dirty="0" smtClean="0"/>
              <a:t>str2= </a:t>
            </a:r>
            <a:r>
              <a:rPr lang="en-US" sz="2800" dirty="0"/>
              <a:t>data; data += </a:t>
            </a:r>
            <a:r>
              <a:rPr lang="en-US" sz="2800" dirty="0" err="1"/>
              <a:t>strnlen_s</a:t>
            </a:r>
            <a:r>
              <a:rPr lang="en-US" sz="2800" dirty="0"/>
              <a:t>(data, bytes–(data-base))+1</a:t>
            </a:r>
            <a:r>
              <a:rPr lang="en-US" sz="2800" dirty="0" smtClean="0"/>
              <a:t>;</a:t>
            </a:r>
            <a:br>
              <a:rPr lang="en-US" sz="2800" dirty="0" smtClean="0"/>
            </a:br>
            <a:r>
              <a:rPr lang="en-US" sz="2800" dirty="0"/>
              <a:t> </a:t>
            </a:r>
            <a:r>
              <a:rPr lang="en-US" sz="2800" dirty="0" smtClean="0"/>
              <a:t> char * str3 = </a:t>
            </a:r>
            <a:r>
              <a:rPr lang="en-US" sz="2800" dirty="0" err="1" smtClean="0"/>
              <a:t>hdr</a:t>
            </a:r>
            <a:r>
              <a:rPr lang="en-US" sz="2800" dirty="0" smtClean="0"/>
              <a:t>-&gt;</a:t>
            </a:r>
            <a:r>
              <a:rPr lang="en-US" sz="2800" dirty="0" err="1" smtClean="0"/>
              <a:t>someflag</a:t>
            </a:r>
            <a:r>
              <a:rPr lang="en-US" sz="2800" dirty="0"/>
              <a:t> </a:t>
            </a:r>
            <a:r>
              <a:rPr lang="en-US" sz="2800" dirty="0" smtClean="0"/>
              <a:t>? data : "";</a:t>
            </a:r>
            <a:br>
              <a:rPr lang="en-US" sz="2800" dirty="0" smtClean="0"/>
            </a:br>
            <a:r>
              <a:rPr lang="en-US" sz="2800" dirty="0"/>
              <a:t> </a:t>
            </a:r>
            <a:r>
              <a:rPr lang="en-US" sz="2800" dirty="0" smtClean="0"/>
              <a:t> … etc.</a:t>
            </a:r>
            <a:endParaRPr lang="en-US" sz="60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0581164"/>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sz="6000" dirty="0" smtClean="0"/>
              <a:t>Use:</a:t>
            </a:r>
            <a:br>
              <a:rPr lang="en-US" sz="6000" dirty="0" smtClean="0"/>
            </a:br>
            <a:r>
              <a:rPr lang="en-US" sz="6000" dirty="0" smtClean="0"/>
              <a:t>  </a:t>
            </a:r>
            <a:r>
              <a:rPr lang="en-US" sz="6000" dirty="0" err="1" smtClean="0"/>
              <a:t>MsgPack</a:t>
            </a:r>
            <a:r>
              <a:rPr lang="en-US" sz="6000" dirty="0" smtClean="0"/>
              <a:t/>
            </a:r>
            <a:br>
              <a:rPr lang="en-US" sz="6000" dirty="0" smtClean="0"/>
            </a:br>
            <a:r>
              <a:rPr lang="en-US" sz="6000" dirty="0" smtClean="0"/>
              <a:t>  </a:t>
            </a:r>
            <a:r>
              <a:rPr lang="en-US" sz="6000" dirty="0"/>
              <a:t>Protocol buffers</a:t>
            </a:r>
            <a:br>
              <a:rPr lang="en-US" sz="6000" dirty="0"/>
            </a:br>
            <a:r>
              <a:rPr lang="en-US" sz="6000" dirty="0" smtClean="0"/>
              <a:t>  Thrift</a:t>
            </a:r>
            <a:r>
              <a:rPr lang="en-US" sz="6000" dirty="0"/>
              <a:t/>
            </a:r>
            <a:br>
              <a:rPr lang="en-US" sz="6000" dirty="0"/>
            </a:br>
            <a:r>
              <a:rPr lang="en-US" sz="6000" dirty="0" smtClean="0"/>
              <a:t>  XML / JSON (if you must)</a:t>
            </a:r>
            <a:endParaRPr lang="en-US" sz="60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2999501"/>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Service rate-limiting</a:t>
            </a: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4901435"/>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sz="3600" dirty="0" err="1"/>
              <a:t>ErrorCode</a:t>
            </a:r>
            <a:r>
              <a:rPr lang="en-US" sz="3600" dirty="0"/>
              <a:t> </a:t>
            </a:r>
            <a:r>
              <a:rPr lang="en-US" sz="3600" dirty="0" err="1" smtClean="0"/>
              <a:t>CSocket</a:t>
            </a:r>
            <a:r>
              <a:rPr lang="en-US" sz="3600" dirty="0" smtClean="0"/>
              <a:t>::</a:t>
            </a:r>
            <a:r>
              <a:rPr lang="en-US" sz="3600" dirty="0" err="1" smtClean="0"/>
              <a:t>OnPlayerLogin</a:t>
            </a:r>
            <a:r>
              <a:rPr lang="en-US" sz="3600" dirty="0" smtClean="0"/>
              <a:t> (</a:t>
            </a:r>
            <a:r>
              <a:rPr lang="en-US" sz="3600" dirty="0" err="1" smtClean="0"/>
              <a:t>const</a:t>
            </a:r>
            <a:r>
              <a:rPr lang="en-US" sz="3600" dirty="0" smtClean="0"/>
              <a:t> </a:t>
            </a:r>
            <a:r>
              <a:rPr lang="en-US" sz="3600" dirty="0" err="1" smtClean="0"/>
              <a:t>Msg</a:t>
            </a:r>
            <a:r>
              <a:rPr lang="en-US" sz="3600" dirty="0" smtClean="0"/>
              <a:t> &amp; m) {</a:t>
            </a:r>
            <a:br>
              <a:rPr lang="en-US" sz="3600" dirty="0" smtClean="0"/>
            </a:br>
            <a:r>
              <a:rPr lang="en-US" sz="3600" dirty="0"/>
              <a:t> </a:t>
            </a:r>
            <a:r>
              <a:rPr lang="en-US" sz="3600" dirty="0" smtClean="0"/>
              <a:t> if </a:t>
            </a:r>
            <a:r>
              <a:rPr lang="en-US" sz="3600" dirty="0"/>
              <a:t>(!</a:t>
            </a:r>
            <a:r>
              <a:rPr lang="en-US" sz="3600" dirty="0" err="1"/>
              <a:t>m_rateLimiter.AddTime</a:t>
            </a:r>
            <a:r>
              <a:rPr lang="en-US" sz="3600" dirty="0" smtClean="0"/>
              <a:t>(</a:t>
            </a:r>
            <a:br>
              <a:rPr lang="en-US" sz="3600" dirty="0" smtClean="0"/>
            </a:br>
            <a:r>
              <a:rPr lang="en-US" sz="3600" dirty="0" smtClean="0"/>
              <a:t>    LOGIN_COST_MILLISECONDS,  // 20*1000</a:t>
            </a:r>
            <a:br>
              <a:rPr lang="en-US" sz="3600" dirty="0" smtClean="0"/>
            </a:br>
            <a:r>
              <a:rPr lang="en-US" sz="3600" dirty="0"/>
              <a:t> </a:t>
            </a:r>
            <a:r>
              <a:rPr lang="en-US" sz="3600" dirty="0" smtClean="0"/>
              <a:t>   </a:t>
            </a:r>
            <a:r>
              <a:rPr lang="en-US" sz="3600" dirty="0"/>
              <a:t>MAX_LOGIN_COST_MILLISECONDS</a:t>
            </a:r>
            <a:r>
              <a:rPr lang="en-US" sz="3600" dirty="0" smtClean="0"/>
              <a:t>)) // 20*1000*10</a:t>
            </a:r>
            <a:br>
              <a:rPr lang="en-US" sz="3600" dirty="0" smtClean="0"/>
            </a:br>
            <a:r>
              <a:rPr lang="en-US" sz="3600" dirty="0"/>
              <a:t> </a:t>
            </a:r>
            <a:r>
              <a:rPr lang="en-US" sz="3600" dirty="0" smtClean="0"/>
              <a:t>     return </a:t>
            </a:r>
            <a:r>
              <a:rPr lang="en-US" sz="3600" dirty="0"/>
              <a:t>ERROR_LOGIN_RATE_LIMIT; </a:t>
            </a:r>
            <a:r>
              <a:rPr lang="en-US" sz="3600" dirty="0" smtClean="0"/>
              <a:t/>
            </a:r>
            <a:br>
              <a:rPr lang="en-US" sz="3600" dirty="0" smtClean="0"/>
            </a:br>
            <a:r>
              <a:rPr lang="en-US" sz="3600" dirty="0" smtClean="0"/>
              <a:t>... actual login </a:t>
            </a:r>
            <a:r>
              <a:rPr lang="en-US" sz="3600" dirty="0"/>
              <a:t>code </a:t>
            </a:r>
            <a:r>
              <a:rPr lang="en-US" sz="3600" dirty="0" smtClean="0"/>
              <a:t>here …</a:t>
            </a:r>
            <a:br>
              <a:rPr lang="en-US" sz="3600" dirty="0" smtClean="0"/>
            </a:br>
            <a:r>
              <a:rPr lang="en-US" sz="3600" dirty="0" smtClean="0"/>
              <a:t>}</a:t>
            </a:r>
            <a:endParaRPr lang="en-US" sz="36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0422775"/>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sz="2800" dirty="0" err="1"/>
              <a:t>bool</a:t>
            </a:r>
            <a:r>
              <a:rPr lang="en-US" sz="2800" dirty="0"/>
              <a:t> </a:t>
            </a:r>
            <a:r>
              <a:rPr lang="en-US" sz="2800" dirty="0" err="1" smtClean="0"/>
              <a:t>AddTime</a:t>
            </a:r>
            <a:r>
              <a:rPr lang="en-US" sz="2800" dirty="0" smtClean="0"/>
              <a:t> (</a:t>
            </a:r>
            <a:r>
              <a:rPr lang="en-US" sz="2800" dirty="0" err="1" smtClean="0"/>
              <a:t>int</a:t>
            </a:r>
            <a:r>
              <a:rPr lang="en-US" sz="2800" dirty="0" smtClean="0"/>
              <a:t> </a:t>
            </a:r>
            <a:r>
              <a:rPr lang="en-US" sz="2800" dirty="0" err="1"/>
              <a:t>costMs</a:t>
            </a:r>
            <a:r>
              <a:rPr lang="en-US" sz="2800" dirty="0"/>
              <a:t>, </a:t>
            </a:r>
            <a:r>
              <a:rPr lang="en-US" sz="2800" dirty="0" err="1"/>
              <a:t>int</a:t>
            </a:r>
            <a:r>
              <a:rPr lang="en-US" sz="2800" dirty="0" smtClean="0"/>
              <a:t> </a:t>
            </a:r>
            <a:r>
              <a:rPr lang="en-US" sz="2800" dirty="0" err="1"/>
              <a:t>maxCostMs</a:t>
            </a:r>
            <a:r>
              <a:rPr lang="en-US" sz="2800" dirty="0"/>
              <a:t>) </a:t>
            </a:r>
            <a:r>
              <a:rPr lang="en-US" sz="2800" dirty="0" smtClean="0"/>
              <a:t>{</a:t>
            </a:r>
            <a:br>
              <a:rPr lang="en-US" sz="2800" dirty="0" smtClean="0"/>
            </a:br>
            <a:r>
              <a:rPr lang="en-US" sz="2800" dirty="0" smtClean="0"/>
              <a:t> </a:t>
            </a:r>
            <a:r>
              <a:rPr lang="en-US" sz="2800" dirty="0" err="1"/>
              <a:t>int</a:t>
            </a:r>
            <a:r>
              <a:rPr lang="en-US" sz="2800" dirty="0" smtClean="0"/>
              <a:t> </a:t>
            </a:r>
            <a:r>
              <a:rPr lang="en-US" sz="2800" dirty="0" err="1"/>
              <a:t>currTimeMs</a:t>
            </a:r>
            <a:r>
              <a:rPr lang="en-US" sz="2800" dirty="0"/>
              <a:t> = </a:t>
            </a:r>
            <a:r>
              <a:rPr lang="en-US" sz="2800" dirty="0" smtClean="0"/>
              <a:t>(</a:t>
            </a:r>
            <a:r>
              <a:rPr lang="en-US" sz="2800" dirty="0" err="1" smtClean="0"/>
              <a:t>int</a:t>
            </a:r>
            <a:r>
              <a:rPr lang="en-US" sz="2800" dirty="0" smtClean="0"/>
              <a:t>) </a:t>
            </a:r>
            <a:r>
              <a:rPr lang="en-US" sz="2800" dirty="0" err="1" smtClean="0"/>
              <a:t>GetTickCount</a:t>
            </a:r>
            <a:r>
              <a:rPr lang="en-US" sz="2800" dirty="0" smtClean="0"/>
              <a:t>();</a:t>
            </a:r>
            <a:br>
              <a:rPr lang="en-US" sz="2800" dirty="0" smtClean="0"/>
            </a:br>
            <a:r>
              <a:rPr lang="en-US" sz="2800" dirty="0" smtClean="0"/>
              <a:t>  if (</a:t>
            </a:r>
            <a:r>
              <a:rPr lang="en-US" sz="2800" dirty="0" err="1" smtClean="0"/>
              <a:t>currTimeMs</a:t>
            </a:r>
            <a:r>
              <a:rPr lang="en-US" sz="2800" dirty="0" smtClean="0"/>
              <a:t> </a:t>
            </a:r>
            <a:r>
              <a:rPr lang="en-US" sz="2800" dirty="0"/>
              <a:t>- </a:t>
            </a:r>
            <a:r>
              <a:rPr lang="en-US" sz="2800" dirty="0" err="1" smtClean="0"/>
              <a:t>m_timeMs</a:t>
            </a:r>
            <a:r>
              <a:rPr lang="en-US" sz="2800" dirty="0" smtClean="0"/>
              <a:t> </a:t>
            </a:r>
            <a:r>
              <a:rPr lang="en-US" sz="2800" dirty="0"/>
              <a:t>&gt; </a:t>
            </a:r>
            <a:r>
              <a:rPr lang="en-US" sz="2800" dirty="0" smtClean="0"/>
              <a:t>0)</a:t>
            </a:r>
            <a:br>
              <a:rPr lang="en-US" sz="2800" dirty="0" smtClean="0"/>
            </a:br>
            <a:r>
              <a:rPr lang="en-US" sz="2800" dirty="0"/>
              <a:t> </a:t>
            </a:r>
            <a:r>
              <a:rPr lang="en-US" sz="2800" dirty="0" smtClean="0"/>
              <a:t>   </a:t>
            </a:r>
            <a:r>
              <a:rPr lang="en-US" sz="2800" dirty="0" err="1" smtClean="0"/>
              <a:t>m_timeMs</a:t>
            </a:r>
            <a:r>
              <a:rPr lang="en-US" sz="2800" dirty="0" smtClean="0"/>
              <a:t> </a:t>
            </a:r>
            <a:r>
              <a:rPr lang="en-US" sz="2800" dirty="0"/>
              <a:t>= </a:t>
            </a:r>
            <a:r>
              <a:rPr lang="en-US" sz="2800" dirty="0" err="1"/>
              <a:t>currTimeMs</a:t>
            </a:r>
            <a:r>
              <a:rPr lang="en-US" sz="2800" dirty="0" smtClean="0"/>
              <a:t>;</a:t>
            </a:r>
            <a:br>
              <a:rPr lang="en-US" sz="2800" dirty="0" smtClean="0"/>
            </a:br>
            <a:r>
              <a:rPr lang="en-US" sz="2800" dirty="0" smtClean="0"/>
              <a:t>  </a:t>
            </a:r>
            <a:r>
              <a:rPr lang="en-US" sz="2800" dirty="0" err="1" smtClean="0"/>
              <a:t>int</a:t>
            </a:r>
            <a:r>
              <a:rPr lang="en-US" sz="2800" dirty="0" smtClean="0"/>
              <a:t> </a:t>
            </a:r>
            <a:r>
              <a:rPr lang="en-US" sz="2800" dirty="0" err="1"/>
              <a:t>newTimeMs</a:t>
            </a:r>
            <a:r>
              <a:rPr lang="en-US" sz="2800" dirty="0"/>
              <a:t> = </a:t>
            </a:r>
            <a:r>
              <a:rPr lang="en-US" sz="2800" dirty="0" err="1"/>
              <a:t>m_timeMs</a:t>
            </a:r>
            <a:r>
              <a:rPr lang="en-US" sz="2800" dirty="0"/>
              <a:t> + </a:t>
            </a:r>
            <a:r>
              <a:rPr lang="en-US" sz="2800" dirty="0" err="1" smtClean="0"/>
              <a:t>costMs</a:t>
            </a:r>
            <a:r>
              <a:rPr lang="en-US" sz="2800" dirty="0" smtClean="0"/>
              <a:t>;</a:t>
            </a:r>
            <a:br>
              <a:rPr lang="en-US" sz="2800" dirty="0" smtClean="0"/>
            </a:br>
            <a:r>
              <a:rPr lang="en-US" sz="2800" dirty="0"/>
              <a:t> </a:t>
            </a:r>
            <a:r>
              <a:rPr lang="en-US" sz="2800" dirty="0" smtClean="0"/>
              <a:t> if (</a:t>
            </a:r>
            <a:r>
              <a:rPr lang="en-US" sz="2800" dirty="0" err="1" smtClean="0"/>
              <a:t>newTimeMs</a:t>
            </a:r>
            <a:r>
              <a:rPr lang="en-US" sz="2800" dirty="0" smtClean="0"/>
              <a:t> </a:t>
            </a:r>
            <a:r>
              <a:rPr lang="en-US" sz="2800" dirty="0"/>
              <a:t>- </a:t>
            </a:r>
            <a:r>
              <a:rPr lang="en-US" sz="2800" dirty="0" err="1" smtClean="0"/>
              <a:t>currTimeMs</a:t>
            </a:r>
            <a:r>
              <a:rPr lang="en-US" sz="2800" dirty="0" smtClean="0"/>
              <a:t> </a:t>
            </a:r>
            <a:r>
              <a:rPr lang="en-US" sz="2800" dirty="0"/>
              <a:t>&gt;= </a:t>
            </a:r>
            <a:r>
              <a:rPr lang="en-US" sz="2800" dirty="0" err="1" smtClean="0"/>
              <a:t>maxCostMs</a:t>
            </a:r>
            <a:r>
              <a:rPr lang="en-US" sz="2800" dirty="0" smtClean="0"/>
              <a:t>)</a:t>
            </a:r>
            <a:br>
              <a:rPr lang="en-US" sz="2800" dirty="0" smtClean="0"/>
            </a:br>
            <a:r>
              <a:rPr lang="en-US" sz="2800" dirty="0"/>
              <a:t> </a:t>
            </a:r>
            <a:r>
              <a:rPr lang="en-US" sz="2800" dirty="0" smtClean="0"/>
              <a:t>   return false;</a:t>
            </a:r>
            <a:br>
              <a:rPr lang="en-US" sz="2800" dirty="0" smtClean="0"/>
            </a:br>
            <a:r>
              <a:rPr lang="en-US" sz="2800" dirty="0"/>
              <a:t> </a:t>
            </a:r>
            <a:r>
              <a:rPr lang="en-US" sz="2800" dirty="0" smtClean="0"/>
              <a:t> </a:t>
            </a:r>
            <a:r>
              <a:rPr lang="en-US" sz="2800" dirty="0" err="1" smtClean="0"/>
              <a:t>m_timeMs</a:t>
            </a:r>
            <a:r>
              <a:rPr lang="en-US" sz="2800" dirty="0" smtClean="0"/>
              <a:t> </a:t>
            </a:r>
            <a:r>
              <a:rPr lang="en-US" sz="2800" dirty="0"/>
              <a:t>= </a:t>
            </a:r>
            <a:r>
              <a:rPr lang="en-US" sz="2800" dirty="0" err="1" smtClean="0"/>
              <a:t>newTimeMs</a:t>
            </a:r>
            <a:r>
              <a:rPr lang="en-US" sz="2800" dirty="0" smtClean="0"/>
              <a:t>;</a:t>
            </a:r>
            <a:br>
              <a:rPr lang="en-US" sz="2800" dirty="0" smtClean="0"/>
            </a:br>
            <a:r>
              <a:rPr lang="en-US" sz="2800" dirty="0"/>
              <a:t> </a:t>
            </a:r>
            <a:r>
              <a:rPr lang="en-US" sz="2800" dirty="0" smtClean="0"/>
              <a:t> return </a:t>
            </a:r>
            <a:r>
              <a:rPr lang="en-US" sz="2800" dirty="0"/>
              <a:t>true</a:t>
            </a:r>
            <a:r>
              <a:rPr lang="en-US" sz="2800" dirty="0" smtClean="0"/>
              <a:t>;</a:t>
            </a:r>
            <a:br>
              <a:rPr lang="en-US" sz="2800" dirty="0" smtClean="0"/>
            </a:br>
            <a:r>
              <a:rPr lang="en-US" sz="2800" dirty="0" smtClean="0"/>
              <a:t>} // thx </a:t>
            </a:r>
            <a:r>
              <a:rPr lang="en-US" sz="2800" dirty="0" err="1" smtClean="0"/>
              <a:t>GlenK</a:t>
            </a:r>
            <a:r>
              <a:rPr lang="en-US" sz="2800" dirty="0" smtClean="0"/>
              <a:t> for bug fix</a:t>
            </a:r>
            <a:endParaRPr lang="en-US" sz="28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1102749"/>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sz="13800" dirty="0" smtClean="0">
                <a:solidFill>
                  <a:schemeClr val="bg1"/>
                </a:solidFill>
              </a:rPr>
              <a:t>Password storage?!?</a:t>
            </a:r>
            <a:endParaRPr lang="en-US" sz="13800" dirty="0">
              <a:solidFill>
                <a:schemeClr val="bg1"/>
              </a:solidFill>
            </a:endParaRPr>
          </a:p>
        </p:txBody>
      </p:sp>
    </p:spTree>
    <p:extLst>
      <p:ext uri="{BB962C8B-B14F-4D97-AF65-F5344CB8AC3E}">
        <p14:creationId xmlns:p14="http://schemas.microsoft.com/office/powerpoint/2010/main" val="2634283680"/>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16600" dirty="0" smtClean="0">
                <a:solidFill>
                  <a:srgbClr val="00B050"/>
                </a:solidFill>
              </a:rPr>
              <a:t>Use </a:t>
            </a:r>
            <a:r>
              <a:rPr lang="en-US" sz="16600" dirty="0" err="1" smtClean="0">
                <a:solidFill>
                  <a:srgbClr val="00B050"/>
                </a:solidFill>
              </a:rPr>
              <a:t>bcrypt</a:t>
            </a:r>
            <a:endParaRPr lang="en-US" sz="16600" dirty="0">
              <a:solidFill>
                <a:srgbClr val="00B05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9320705"/>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sz="13800" dirty="0" smtClean="0">
                <a:solidFill>
                  <a:schemeClr val="bg1"/>
                </a:solidFill>
              </a:rPr>
              <a:t>Conclusion</a:t>
            </a:r>
            <a:endParaRPr lang="en-US" sz="13800" dirty="0">
              <a:solidFill>
                <a:schemeClr val="bg1"/>
              </a:solidFill>
            </a:endParaRPr>
          </a:p>
        </p:txBody>
      </p:sp>
    </p:spTree>
    <p:extLst>
      <p:ext uri="{BB962C8B-B14F-4D97-AF65-F5344CB8AC3E}">
        <p14:creationId xmlns:p14="http://schemas.microsoft.com/office/powerpoint/2010/main" val="3447512412"/>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dirty="0"/>
              <a:t>Security is a continuous </a:t>
            </a:r>
            <a:r>
              <a:rPr lang="en-US" sz="6600" dirty="0" smtClean="0"/>
              <a:t>process; you are never done</a:t>
            </a:r>
            <a:endParaRPr lang="en-US" sz="6600" dirty="0"/>
          </a:p>
        </p:txBody>
      </p:sp>
      <p:sp>
        <p:nvSpPr>
          <p:cNvPr id="3" name="TextBox 2"/>
          <p:cNvSpPr txBox="1"/>
          <p:nvPr/>
        </p:nvSpPr>
        <p:spPr>
          <a:xfrm>
            <a:off x="3810000" y="4778573"/>
            <a:ext cx="1752600" cy="307777"/>
          </a:xfrm>
          <a:prstGeom prst="rect">
            <a:avLst/>
          </a:prstGeom>
          <a:noFill/>
        </p:spPr>
        <p:txBody>
          <a:bodyPr wrap="square" rtlCol="0">
            <a:spAutoFit/>
          </a:bodyPr>
          <a:lstStyle/>
          <a:p>
            <a:r>
              <a:rPr lang="en-US" sz="1400" dirty="0">
                <a:solidFill>
                  <a:schemeClr val="bg1">
                    <a:lumMod val="50000"/>
                  </a:schemeClr>
                </a:solidFill>
              </a:rPr>
              <a:t>Game over man, game over</a:t>
            </a:r>
          </a:p>
        </p:txBody>
      </p:sp>
      <p:cxnSp>
        <p:nvCxnSpPr>
          <p:cNvPr id="4" name="Straight Connector 3"/>
          <p:cNvCxnSpPr/>
          <p:nvPr/>
        </p:nvCxnSpPr>
        <p:spPr>
          <a:xfrm>
            <a:off x="5410200" y="4967689"/>
            <a:ext cx="32766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2079979"/>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dirty="0" smtClean="0"/>
              <a:t>Increase </a:t>
            </a:r>
            <a:r>
              <a:rPr lang="en-US" sz="6600" dirty="0"/>
              <a:t>player retention by </a:t>
            </a:r>
            <a:r>
              <a:rPr lang="en-US" sz="6600" dirty="0" smtClean="0"/>
              <a:t>creating robust </a:t>
            </a:r>
            <a:r>
              <a:rPr lang="en-US" sz="6600" dirty="0"/>
              <a:t>software</a:t>
            </a:r>
          </a:p>
        </p:txBody>
      </p:sp>
      <p:sp>
        <p:nvSpPr>
          <p:cNvPr id="3" name="TextBox 2"/>
          <p:cNvSpPr txBox="1"/>
          <p:nvPr/>
        </p:nvSpPr>
        <p:spPr>
          <a:xfrm>
            <a:off x="3810000" y="4778573"/>
            <a:ext cx="1752600" cy="307777"/>
          </a:xfrm>
          <a:prstGeom prst="rect">
            <a:avLst/>
          </a:prstGeom>
          <a:noFill/>
        </p:spPr>
        <p:txBody>
          <a:bodyPr wrap="square" rtlCol="0">
            <a:spAutoFit/>
          </a:bodyPr>
          <a:lstStyle/>
          <a:p>
            <a:r>
              <a:rPr lang="en-US" sz="1400" dirty="0">
                <a:solidFill>
                  <a:schemeClr val="bg1">
                    <a:lumMod val="50000"/>
                  </a:schemeClr>
                </a:solidFill>
              </a:rPr>
              <a:t>Game over man, game over</a:t>
            </a:r>
          </a:p>
        </p:txBody>
      </p:sp>
      <p:cxnSp>
        <p:nvCxnSpPr>
          <p:cNvPr id="4" name="Straight Connector 3"/>
          <p:cNvCxnSpPr/>
          <p:nvPr/>
        </p:nvCxnSpPr>
        <p:spPr>
          <a:xfrm>
            <a:off x="5410200" y="4967689"/>
            <a:ext cx="32766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17746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Send(&amp;</a:t>
            </a:r>
            <a:r>
              <a:rPr lang="en-US" sz="8000" dirty="0" err="1" smtClean="0">
                <a:latin typeface="Yanone Kaffeesatz Regular" pitchFamily="2" charset="0"/>
              </a:rPr>
              <a:t>important_msg</a:t>
            </a:r>
            <a:r>
              <a:rPr lang="en-US" sz="8000" dirty="0" smtClean="0">
                <a:latin typeface="Yanone Kaffeesatz Regular" pitchFamily="2" charset="0"/>
              </a:rPr>
              <a:t>)</a:t>
            </a:r>
            <a:br>
              <a:rPr lang="en-US" sz="8000" dirty="0" smtClean="0">
                <a:latin typeface="Yanone Kaffeesatz Regular" pitchFamily="2" charset="0"/>
              </a:rPr>
            </a:br>
            <a:r>
              <a:rPr lang="en-US" sz="8000" dirty="0" smtClean="0">
                <a:latin typeface="Yanone Kaffeesatz Regular" pitchFamily="2" charset="0"/>
              </a:rPr>
              <a:t>… time passes …</a:t>
            </a:r>
            <a:br>
              <a:rPr lang="en-US" sz="8000" dirty="0" smtClean="0">
                <a:latin typeface="Yanone Kaffeesatz Regular" pitchFamily="2" charset="0"/>
              </a:rPr>
            </a:br>
            <a:r>
              <a:rPr lang="en-US" sz="8000" dirty="0" smtClean="0">
                <a:latin typeface="Yanone Kaffeesatz Regular" pitchFamily="2" charset="0"/>
              </a:rPr>
              <a:t>Receive(&amp;reply)</a:t>
            </a:r>
            <a:endParaRPr lang="en-US" sz="8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3645549"/>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Thanks to</a:t>
            </a:r>
            <a:br>
              <a:rPr lang="en-US" sz="4800" dirty="0" smtClean="0"/>
            </a:br>
            <a:r>
              <a:rPr lang="en-US" sz="3600" dirty="0" err="1" smtClean="0"/>
              <a:t>Matwood</a:t>
            </a:r>
            <a:r>
              <a:rPr lang="en-US" sz="3600" dirty="0" smtClean="0"/>
              <a:t/>
            </a:r>
            <a:br>
              <a:rPr lang="en-US" sz="3600" dirty="0" smtClean="0"/>
            </a:br>
            <a:r>
              <a:rPr lang="en-US" sz="3600" dirty="0" smtClean="0"/>
              <a:t>Aaron LeMay</a:t>
            </a:r>
            <a:br>
              <a:rPr lang="en-US" sz="3600" dirty="0" smtClean="0"/>
            </a:br>
            <a:r>
              <a:rPr lang="en-US" sz="3600" dirty="0" smtClean="0"/>
              <a:t>Aria Brickner-McDonald</a:t>
            </a:r>
            <a:endParaRPr lang="en-US" sz="3600" dirty="0"/>
          </a:p>
        </p:txBody>
      </p:sp>
      <p:sp>
        <p:nvSpPr>
          <p:cNvPr id="3" name="TextBox 2"/>
          <p:cNvSpPr txBox="1"/>
          <p:nvPr/>
        </p:nvSpPr>
        <p:spPr>
          <a:xfrm>
            <a:off x="3810000" y="4778573"/>
            <a:ext cx="1752600" cy="307777"/>
          </a:xfrm>
          <a:prstGeom prst="rect">
            <a:avLst/>
          </a:prstGeom>
          <a:noFill/>
        </p:spPr>
        <p:txBody>
          <a:bodyPr wrap="square" rtlCol="0">
            <a:spAutoFit/>
          </a:bodyPr>
          <a:lstStyle/>
          <a:p>
            <a:r>
              <a:rPr lang="en-US" sz="1400" dirty="0">
                <a:solidFill>
                  <a:schemeClr val="bg1">
                    <a:lumMod val="50000"/>
                  </a:schemeClr>
                </a:solidFill>
              </a:rPr>
              <a:t>Game over man, game over</a:t>
            </a:r>
          </a:p>
        </p:txBody>
      </p:sp>
      <p:cxnSp>
        <p:nvCxnSpPr>
          <p:cNvPr id="4" name="Straight Connector 3"/>
          <p:cNvCxnSpPr/>
          <p:nvPr/>
        </p:nvCxnSpPr>
        <p:spPr>
          <a:xfrm>
            <a:off x="5410200" y="4967689"/>
            <a:ext cx="32766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8310"/>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sz="13800" dirty="0" smtClean="0">
                <a:solidFill>
                  <a:schemeClr val="bg1"/>
                </a:solidFill>
              </a:rPr>
              <a:t>Questions?</a:t>
            </a:r>
            <a:endParaRPr lang="en-US" sz="13800" dirty="0">
              <a:solidFill>
                <a:schemeClr val="bg1"/>
              </a:solidFill>
            </a:endParaRPr>
          </a:p>
        </p:txBody>
      </p:sp>
    </p:spTree>
    <p:extLst>
      <p:ext uri="{BB962C8B-B14F-4D97-AF65-F5344CB8AC3E}">
        <p14:creationId xmlns:p14="http://schemas.microsoft.com/office/powerpoint/2010/main" val="3290925656"/>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nchorCtr="0"/>
          <a:lstStyle/>
          <a:p>
            <a:pPr algn="l"/>
            <a:r>
              <a:rPr lang="en-US" sz="3200" dirty="0" smtClean="0"/>
              <a:t>Resources:</a:t>
            </a:r>
            <a:br>
              <a:rPr lang="en-US" sz="3200" dirty="0" smtClean="0"/>
            </a:br>
            <a:r>
              <a:rPr lang="en-US" sz="1600" dirty="0" smtClean="0"/>
              <a:t>  </a:t>
            </a:r>
            <a:r>
              <a:rPr lang="en-US" sz="1600" dirty="0" smtClean="0">
                <a:hlinkClick r:id="rId3"/>
              </a:rPr>
              <a:t>Scalability</a:t>
            </a:r>
            <a:r>
              <a:rPr lang="en-US" sz="1600" dirty="0" smtClean="0"/>
              <a:t> - </a:t>
            </a:r>
            <a:r>
              <a:rPr lang="en-US" sz="1600" dirty="0">
                <a:hlinkClick r:id="rId3"/>
              </a:rPr>
              <a:t>http://highscalability.com/</a:t>
            </a:r>
            <a:r>
              <a:rPr lang="en-US" sz="1600" dirty="0" smtClean="0"/>
              <a:t/>
            </a:r>
            <a:br>
              <a:rPr lang="en-US" sz="1600" dirty="0" smtClean="0"/>
            </a:br>
            <a:r>
              <a:rPr lang="en-US" sz="1600" dirty="0" smtClean="0"/>
              <a:t>  </a:t>
            </a:r>
            <a:r>
              <a:rPr lang="en-US" sz="1600" dirty="0" smtClean="0">
                <a:hlinkClick r:id="rId4"/>
              </a:rPr>
              <a:t>Queuing</a:t>
            </a:r>
            <a:r>
              <a:rPr lang="en-US" sz="1600" dirty="0" smtClean="0"/>
              <a:t> - </a:t>
            </a:r>
            <a:r>
              <a:rPr lang="en-US" sz="1600" dirty="0">
                <a:hlinkClick r:id="rId4"/>
              </a:rPr>
              <a:t>http://www.zeromq.org/</a:t>
            </a:r>
            <a:r>
              <a:rPr lang="en-US" sz="1600" dirty="0"/>
              <a:t/>
            </a:r>
            <a:br>
              <a:rPr lang="en-US" sz="1600" dirty="0"/>
            </a:br>
            <a:r>
              <a:rPr lang="en-US" sz="1600" dirty="0" smtClean="0"/>
              <a:t>  </a:t>
            </a:r>
            <a:r>
              <a:rPr lang="en-US" sz="1600" dirty="0" smtClean="0">
                <a:hlinkClick r:id="rId5"/>
              </a:rPr>
              <a:t>Parameterization</a:t>
            </a:r>
            <a:r>
              <a:rPr lang="en-US" sz="1600" dirty="0" smtClean="0"/>
              <a:t> - </a:t>
            </a:r>
            <a:r>
              <a:rPr lang="en-US" sz="1600" dirty="0">
                <a:hlinkClick r:id="rId5"/>
              </a:rPr>
              <a:t>http://php.net/manual/en/pdo.prepare.php</a:t>
            </a:r>
            <a:r>
              <a:rPr lang="en-US" sz="1600" dirty="0" smtClean="0"/>
              <a:t/>
            </a:r>
            <a:br>
              <a:rPr lang="en-US" sz="1600" dirty="0" smtClean="0"/>
            </a:br>
            <a:r>
              <a:rPr lang="en-US" sz="1600" dirty="0" smtClean="0"/>
              <a:t>  </a:t>
            </a:r>
            <a:r>
              <a:rPr lang="en-US" sz="1600" dirty="0" smtClean="0">
                <a:hlinkClick r:id="rId6"/>
              </a:rPr>
              <a:t>Dynamic stored-procedure queries</a:t>
            </a:r>
            <a:r>
              <a:rPr lang="en-US" sz="1600" dirty="0" smtClean="0"/>
              <a:t> - </a:t>
            </a:r>
            <a:r>
              <a:rPr lang="en-US" sz="1600" dirty="0">
                <a:hlinkClick r:id="rId6"/>
              </a:rPr>
              <a:t>http://www.sommarskog.se/dynamic_sql.html</a:t>
            </a:r>
            <a:r>
              <a:rPr lang="en-US" sz="1600" dirty="0" smtClean="0"/>
              <a:t/>
            </a:r>
            <a:br>
              <a:rPr lang="en-US" sz="1600" dirty="0" smtClean="0"/>
            </a:br>
            <a:r>
              <a:rPr lang="en-US" sz="1600" dirty="0" smtClean="0"/>
              <a:t>  </a:t>
            </a:r>
            <a:r>
              <a:rPr lang="en-US" sz="1600" dirty="0" smtClean="0">
                <a:hlinkClick r:id="rId7"/>
              </a:rPr>
              <a:t>Service rate-limiting</a:t>
            </a:r>
            <a:r>
              <a:rPr lang="en-US" sz="1600" dirty="0" smtClean="0"/>
              <a:t> - </a:t>
            </a:r>
            <a:r>
              <a:rPr lang="en-US" sz="1600" dirty="0">
                <a:hlinkClick r:id="rId7"/>
              </a:rPr>
              <a:t>http://www.codeofhonor.com/blog/using-transaction-rate-limiting-to-improve-service-reliability</a:t>
            </a:r>
            <a:r>
              <a:rPr lang="en-US" sz="1600" dirty="0" smtClean="0"/>
              <a:t/>
            </a:r>
            <a:br>
              <a:rPr lang="en-US" sz="1600" dirty="0" smtClean="0"/>
            </a:br>
            <a:r>
              <a:rPr lang="en-US" sz="1600" dirty="0" smtClean="0"/>
              <a:t>  </a:t>
            </a:r>
            <a:r>
              <a:rPr lang="en-US" sz="1600" dirty="0" smtClean="0">
                <a:hlinkClick r:id="rId8"/>
              </a:rPr>
              <a:t>Storing passwords with </a:t>
            </a:r>
            <a:r>
              <a:rPr lang="en-US" sz="1600" dirty="0" err="1" smtClean="0">
                <a:hlinkClick r:id="rId8"/>
              </a:rPr>
              <a:t>bcrypt</a:t>
            </a:r>
            <a:r>
              <a:rPr lang="en-US" sz="1600" dirty="0" smtClean="0"/>
              <a:t> - </a:t>
            </a:r>
            <a:r>
              <a:rPr lang="en-US" sz="1600" dirty="0">
                <a:hlinkClick r:id="rId8"/>
              </a:rPr>
              <a:t>http://codahale.com/how-to-safely-store-a-password/</a:t>
            </a:r>
            <a:r>
              <a:rPr lang="en-US" sz="1600" dirty="0" smtClean="0"/>
              <a:t/>
            </a:r>
            <a:br>
              <a:rPr lang="en-US" sz="1600" dirty="0" smtClean="0"/>
            </a:br>
            <a:r>
              <a:rPr lang="en-US" sz="1600" dirty="0" smtClean="0"/>
              <a:t>  </a:t>
            </a:r>
            <a:r>
              <a:rPr lang="en-US" sz="1600" dirty="0" err="1" smtClean="0">
                <a:hlinkClick r:id="rId9"/>
              </a:rPr>
              <a:t>Diffie</a:t>
            </a:r>
            <a:r>
              <a:rPr lang="en-US" sz="1600" dirty="0" smtClean="0">
                <a:hlinkClick r:id="rId9"/>
              </a:rPr>
              <a:t>-Hellman cryptographic key exchange</a:t>
            </a:r>
            <a:r>
              <a:rPr lang="en-US" sz="1600" dirty="0" smtClean="0"/>
              <a:t> - </a:t>
            </a:r>
            <a:r>
              <a:rPr lang="en-US" sz="1600" dirty="0">
                <a:hlinkClick r:id="rId9"/>
              </a:rPr>
              <a:t>http://en.wikipedia.org/wiki/Diffie%E2%80%93Hellman_key_exchange</a:t>
            </a:r>
            <a:r>
              <a:rPr lang="en-US" sz="1600" dirty="0" smtClean="0"/>
              <a:t/>
            </a:r>
            <a:br>
              <a:rPr lang="en-US" sz="1600" dirty="0" smtClean="0"/>
            </a:br>
            <a:r>
              <a:rPr lang="en-US" sz="1600" dirty="0" smtClean="0"/>
              <a:t>  </a:t>
            </a:r>
            <a:r>
              <a:rPr lang="en-US" sz="1600" dirty="0" smtClean="0">
                <a:hlinkClick r:id="rId10"/>
              </a:rPr>
              <a:t>AES encryption implementations</a:t>
            </a:r>
            <a:r>
              <a:rPr lang="en-US" sz="1600" dirty="0" smtClean="0"/>
              <a:t> - </a:t>
            </a:r>
            <a:r>
              <a:rPr lang="en-US" sz="1600" dirty="0">
                <a:hlinkClick r:id="rId10"/>
              </a:rPr>
              <a:t>http://en.wikipedia.org/wiki/AES_implementations</a:t>
            </a:r>
            <a:r>
              <a:rPr lang="en-US" sz="1600" dirty="0" smtClean="0"/>
              <a:t/>
            </a:r>
            <a:br>
              <a:rPr lang="en-US" sz="1600" dirty="0" smtClean="0"/>
            </a:br>
            <a:endParaRPr lang="en-US" sz="1600" dirty="0"/>
          </a:p>
        </p:txBody>
      </p:sp>
    </p:spTree>
    <p:extLst>
      <p:ext uri="{BB962C8B-B14F-4D97-AF65-F5344CB8AC3E}">
        <p14:creationId xmlns:p14="http://schemas.microsoft.com/office/powerpoint/2010/main" val="30261312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dirty="0">
                <a:solidFill>
                  <a:srgbClr val="FF0000"/>
                </a:solidFill>
                <a:latin typeface="Yanone Kaffeesatz Regular" pitchFamily="2" charset="0"/>
              </a:rPr>
              <a:t>Hardware failure</a:t>
            </a:r>
            <a:br>
              <a:rPr lang="en-US" dirty="0">
                <a:solidFill>
                  <a:srgbClr val="FF0000"/>
                </a:solidFill>
                <a:latin typeface="Yanone Kaffeesatz Regular" pitchFamily="2" charset="0"/>
              </a:rPr>
            </a:br>
            <a:r>
              <a:rPr lang="en-US" dirty="0">
                <a:solidFill>
                  <a:schemeClr val="bg1"/>
                </a:solidFill>
                <a:latin typeface="Yanone Kaffeesatz Regular" pitchFamily="2" charset="0"/>
              </a:rPr>
              <a:t>fat-fingered a server</a:t>
            </a:r>
            <a:endParaRPr lang="en-US" sz="8000" dirty="0">
              <a:solidFill>
                <a:schemeClr val="bg1"/>
              </a:solidFill>
              <a:latin typeface="Yanone Kaffeesatz Regular" pitchFamily="2" charset="0"/>
            </a:endParaRPr>
          </a:p>
        </p:txBody>
      </p:sp>
      <p:sp>
        <p:nvSpPr>
          <p:cNvPr id="9" name="TextBox 8"/>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10" name="Straight Connector 9"/>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77786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Hardware failure</a:t>
            </a:r>
            <a:r>
              <a:rPr lang="en-US" sz="8000" dirty="0" smtClean="0">
                <a:solidFill>
                  <a:srgbClr val="FF0000"/>
                </a:solidFill>
                <a:latin typeface="Yanone Kaffeesatz Regular" pitchFamily="2" charset="0"/>
              </a:rPr>
              <a:t/>
            </a:r>
            <a:br>
              <a:rPr lang="en-US" sz="8000" dirty="0" smtClean="0">
                <a:solidFill>
                  <a:srgbClr val="FF0000"/>
                </a:solidFill>
                <a:latin typeface="Yanone Kaffeesatz Regular" pitchFamily="2" charset="0"/>
              </a:rPr>
            </a:br>
            <a:r>
              <a:rPr lang="en-US" sz="8000" dirty="0" smtClean="0">
                <a:solidFill>
                  <a:srgbClr val="FF0000"/>
                </a:solidFill>
                <a:latin typeface="Yanone Kaffeesatz Regular" pitchFamily="2" charset="0"/>
              </a:rPr>
              <a:t>fat-fingered a server</a:t>
            </a:r>
            <a:endParaRPr lang="en-US" sz="8000" dirty="0">
              <a:solidFill>
                <a:srgbClr val="FF000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0220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dirty="0">
                <a:solidFill>
                  <a:srgbClr val="FF0000"/>
                </a:solidFill>
                <a:latin typeface="Yanone Kaffeesatz Regular" pitchFamily="2" charset="0"/>
              </a:rPr>
              <a:t>Network congestion</a:t>
            </a:r>
            <a:br>
              <a:rPr lang="en-US" dirty="0">
                <a:solidFill>
                  <a:srgbClr val="FF0000"/>
                </a:solidFill>
                <a:latin typeface="Yanone Kaffeesatz Regular" pitchFamily="2" charset="0"/>
              </a:rPr>
            </a:br>
            <a:r>
              <a:rPr lang="en-US" dirty="0">
                <a:solidFill>
                  <a:schemeClr val="bg1"/>
                </a:solidFill>
                <a:latin typeface="Yanone Kaffeesatz Regular" pitchFamily="2" charset="0"/>
              </a:rPr>
              <a:t>Bogus network code</a:t>
            </a:r>
            <a:endParaRPr lang="en-US" sz="8000" dirty="0">
              <a:solidFill>
                <a:schemeClr val="bg1"/>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3539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Network congestion</a:t>
            </a:r>
            <a:r>
              <a:rPr lang="en-US" sz="8000" dirty="0" smtClean="0">
                <a:solidFill>
                  <a:srgbClr val="FF0000"/>
                </a:solidFill>
                <a:latin typeface="Yanone Kaffeesatz Regular" pitchFamily="2" charset="0"/>
              </a:rPr>
              <a:t/>
            </a:r>
            <a:br>
              <a:rPr lang="en-US" sz="8000" dirty="0" smtClean="0">
                <a:solidFill>
                  <a:srgbClr val="FF0000"/>
                </a:solidFill>
                <a:latin typeface="Yanone Kaffeesatz Regular" pitchFamily="2" charset="0"/>
              </a:rPr>
            </a:br>
            <a:r>
              <a:rPr lang="en-US" dirty="0" smtClean="0">
                <a:solidFill>
                  <a:srgbClr val="FF0000"/>
                </a:solidFill>
                <a:latin typeface="Yanone Kaffeesatz Regular" pitchFamily="2" charset="0"/>
              </a:rPr>
              <a:t>Bogus network code</a:t>
            </a:r>
            <a:endParaRPr lang="en-US" sz="8000" dirty="0">
              <a:solidFill>
                <a:srgbClr val="FF000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63174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dirty="0">
                <a:solidFill>
                  <a:srgbClr val="FF0000"/>
                </a:solidFill>
                <a:latin typeface="Yanone Kaffeesatz Regular" pitchFamily="2" charset="0"/>
              </a:rPr>
              <a:t>Socket disconnection</a:t>
            </a:r>
            <a:br>
              <a:rPr lang="en-US" dirty="0">
                <a:solidFill>
                  <a:srgbClr val="FF0000"/>
                </a:solidFill>
                <a:latin typeface="Yanone Kaffeesatz Regular" pitchFamily="2" charset="0"/>
              </a:rPr>
            </a:br>
            <a:r>
              <a:rPr lang="en-US" dirty="0" err="1">
                <a:solidFill>
                  <a:schemeClr val="bg1"/>
                </a:solidFill>
                <a:latin typeface="Yanone Kaffeesatz Regular" pitchFamily="2" charset="0"/>
              </a:rPr>
              <a:t>crashy</a:t>
            </a:r>
            <a:r>
              <a:rPr lang="en-US" dirty="0">
                <a:solidFill>
                  <a:schemeClr val="bg1"/>
                </a:solidFill>
                <a:latin typeface="Yanone Kaffeesatz Regular" pitchFamily="2" charset="0"/>
              </a:rPr>
              <a:t> game code</a:t>
            </a:r>
            <a:endParaRPr lang="en-US" sz="8000" dirty="0">
              <a:solidFill>
                <a:schemeClr val="bg1"/>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31548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Socket disconnection</a:t>
            </a:r>
            <a:r>
              <a:rPr lang="en-US" sz="8000" dirty="0" smtClean="0">
                <a:solidFill>
                  <a:srgbClr val="FF0000"/>
                </a:solidFill>
                <a:latin typeface="Yanone Kaffeesatz Regular" pitchFamily="2" charset="0"/>
              </a:rPr>
              <a:t/>
            </a:r>
            <a:br>
              <a:rPr lang="en-US" sz="8000" dirty="0" smtClean="0">
                <a:solidFill>
                  <a:srgbClr val="FF0000"/>
                </a:solidFill>
                <a:latin typeface="Yanone Kaffeesatz Regular" pitchFamily="2" charset="0"/>
              </a:rPr>
            </a:br>
            <a:r>
              <a:rPr lang="en-US" sz="8000" dirty="0" err="1" smtClean="0">
                <a:solidFill>
                  <a:srgbClr val="FF0000"/>
                </a:solidFill>
                <a:latin typeface="Yanone Kaffeesatz Regular" pitchFamily="2" charset="0"/>
              </a:rPr>
              <a:t>crashy</a:t>
            </a:r>
            <a:r>
              <a:rPr lang="en-US" sz="8000" dirty="0" smtClean="0">
                <a:solidFill>
                  <a:srgbClr val="FF0000"/>
                </a:solidFill>
                <a:latin typeface="Yanone Kaffeesatz Regular" pitchFamily="2" charset="0"/>
              </a:rPr>
              <a:t> game code</a:t>
            </a:r>
            <a:endParaRPr lang="en-US" sz="8000" dirty="0">
              <a:solidFill>
                <a:srgbClr val="FF000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30072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11500" dirty="0" smtClean="0">
                <a:latin typeface="Yanone Kaffeesatz Regular" pitchFamily="2" charset="0"/>
              </a:rPr>
              <a:t>Plan for failure</a:t>
            </a:r>
            <a:endParaRPr lang="en-US" sz="115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5424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000" dirty="0" smtClean="0">
                <a:latin typeface="Yanone Kaffeesatz Regular" pitchFamily="2" charset="0"/>
              </a:rPr>
              <a:t>This presentation has extensive comments included in the inline notes that may not be visible in sites like </a:t>
            </a:r>
            <a:r>
              <a:rPr lang="en-US" sz="6000" dirty="0" err="1" smtClean="0">
                <a:latin typeface="Yanone Kaffeesatz Regular" pitchFamily="2" charset="0"/>
              </a:rPr>
              <a:t>SlideShare</a:t>
            </a:r>
            <a:endParaRPr lang="en-US" sz="6000" dirty="0">
              <a:latin typeface="Yanone Kaffeesatz Regular" pitchFamily="2" charset="0"/>
            </a:endParaRPr>
          </a:p>
        </p:txBody>
      </p:sp>
    </p:spTree>
    <p:extLst>
      <p:ext uri="{BB962C8B-B14F-4D97-AF65-F5344CB8AC3E}">
        <p14:creationId xmlns:p14="http://schemas.microsoft.com/office/powerpoint/2010/main" val="1730459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sz="13800" dirty="0" smtClean="0">
                <a:solidFill>
                  <a:schemeClr val="bg1"/>
                </a:solidFill>
              </a:rPr>
              <a:t>Reliable</a:t>
            </a:r>
            <a:br>
              <a:rPr lang="en-US" sz="13800" dirty="0" smtClean="0">
                <a:solidFill>
                  <a:schemeClr val="bg1"/>
                </a:solidFill>
              </a:rPr>
            </a:br>
            <a:r>
              <a:rPr lang="en-US" sz="13800" dirty="0" smtClean="0">
                <a:solidFill>
                  <a:schemeClr val="bg1"/>
                </a:solidFill>
              </a:rPr>
              <a:t>Transactions</a:t>
            </a:r>
            <a:endParaRPr lang="en-US" sz="13800" dirty="0">
              <a:solidFill>
                <a:schemeClr val="bg1"/>
              </a:solidFill>
            </a:endParaRPr>
          </a:p>
        </p:txBody>
      </p:sp>
    </p:spTree>
    <p:extLst>
      <p:ext uri="{BB962C8B-B14F-4D97-AF65-F5344CB8AC3E}">
        <p14:creationId xmlns:p14="http://schemas.microsoft.com/office/powerpoint/2010/main" val="21004575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pPr algn="l"/>
            <a:r>
              <a:rPr lang="en-US" sz="8000" dirty="0" smtClean="0">
                <a:solidFill>
                  <a:schemeClr val="bg1"/>
                </a:solidFill>
                <a:latin typeface="Yanone Kaffeesatz Regular" pitchFamily="2" charset="0"/>
              </a:rPr>
              <a:t>This is one transaction</a:t>
            </a:r>
            <a:r>
              <a:rPr lang="en-US" sz="8000" dirty="0" smtClean="0">
                <a:latin typeface="Yanone Kaffeesatz Regular" pitchFamily="2" charset="0"/>
              </a:rPr>
              <a:t/>
            </a:r>
            <a:br>
              <a:rPr lang="en-US" sz="8000" dirty="0" smtClean="0">
                <a:latin typeface="Yanone Kaffeesatz Regular" pitchFamily="2" charset="0"/>
              </a:rPr>
            </a:br>
            <a:r>
              <a:rPr lang="en-US" sz="2800" dirty="0" smtClean="0"/>
              <a:t/>
            </a:r>
            <a:br>
              <a:rPr lang="en-US" sz="2800" dirty="0" smtClean="0"/>
            </a:br>
            <a:r>
              <a:rPr lang="en-US" sz="2800" dirty="0" smtClean="0">
                <a:solidFill>
                  <a:schemeClr val="bg1"/>
                </a:solidFill>
              </a:rPr>
              <a:t>begin transaction</a:t>
            </a:r>
            <a:r>
              <a:rPr lang="en-US" sz="2800" dirty="0" smtClean="0"/>
              <a:t/>
            </a:r>
            <a:br>
              <a:rPr lang="en-US" sz="2800" dirty="0" smtClean="0"/>
            </a:br>
            <a:r>
              <a:rPr lang="en-US" sz="2800" dirty="0" smtClean="0"/>
              <a:t>     UPDATE </a:t>
            </a:r>
            <a:r>
              <a:rPr lang="en-US" sz="2800" dirty="0"/>
              <a:t>items</a:t>
            </a:r>
            <a:br>
              <a:rPr lang="en-US" sz="2800" dirty="0"/>
            </a:br>
            <a:r>
              <a:rPr lang="en-US" sz="2800" dirty="0"/>
              <a:t>	SET gold = gold + @gift WHERE id = @</a:t>
            </a:r>
            <a:r>
              <a:rPr lang="en-US" sz="2800" dirty="0" smtClean="0"/>
              <a:t>receiver</a:t>
            </a:r>
            <a:br>
              <a:rPr lang="en-US" sz="2800" dirty="0" smtClean="0"/>
            </a:br>
            <a:r>
              <a:rPr lang="en-US" sz="2800" dirty="0"/>
              <a:t/>
            </a:r>
            <a:br>
              <a:rPr lang="en-US" sz="2800" dirty="0"/>
            </a:br>
            <a:r>
              <a:rPr lang="en-US" sz="2800" dirty="0"/>
              <a:t>    UPDATE items</a:t>
            </a:r>
            <a:br>
              <a:rPr lang="en-US" sz="2800" dirty="0"/>
            </a:br>
            <a:r>
              <a:rPr lang="en-US" sz="2800" dirty="0"/>
              <a:t>	SET gold = gold - @gift WHERE id = @giver</a:t>
            </a:r>
            <a:br>
              <a:rPr lang="en-US" sz="2800" dirty="0"/>
            </a:br>
            <a:r>
              <a:rPr lang="en-US" sz="2800" dirty="0" smtClean="0">
                <a:solidFill>
                  <a:schemeClr val="bg1"/>
                </a:solidFill>
              </a:rPr>
              <a:t>commit transaction </a:t>
            </a:r>
            <a:r>
              <a:rPr lang="en-US" sz="2800" dirty="0" smtClean="0"/>
              <a:t/>
            </a:r>
            <a:br>
              <a:rPr lang="en-US" sz="2800" dirty="0" smtClean="0"/>
            </a:br>
            <a:endParaRPr lang="en-US" sz="28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87134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pPr algn="l"/>
            <a:r>
              <a:rPr lang="en-US" sz="8000" dirty="0" smtClean="0">
                <a:latin typeface="Yanone Kaffeesatz Regular" pitchFamily="2" charset="0"/>
              </a:rPr>
              <a:t>This is </a:t>
            </a:r>
            <a:r>
              <a:rPr lang="en-US" sz="8000" dirty="0" smtClean="0">
                <a:solidFill>
                  <a:srgbClr val="FF0000"/>
                </a:solidFill>
                <a:latin typeface="Yanone Kaffeesatz Regular" pitchFamily="2" charset="0"/>
              </a:rPr>
              <a:t>two</a:t>
            </a:r>
            <a:r>
              <a:rPr lang="en-US" sz="8000" dirty="0" smtClean="0">
                <a:latin typeface="Yanone Kaffeesatz Regular" pitchFamily="2" charset="0"/>
              </a:rPr>
              <a:t> transactions</a:t>
            </a:r>
            <a:br>
              <a:rPr lang="en-US" sz="8000" dirty="0" smtClean="0">
                <a:latin typeface="Yanone Kaffeesatz Regular" pitchFamily="2" charset="0"/>
              </a:rPr>
            </a:br>
            <a:r>
              <a:rPr lang="en-US" sz="2800" dirty="0" smtClean="0"/>
              <a:t/>
            </a:r>
            <a:br>
              <a:rPr lang="en-US" sz="2800" dirty="0" smtClean="0"/>
            </a:br>
            <a:r>
              <a:rPr lang="en-US" sz="2800" dirty="0" smtClean="0">
                <a:solidFill>
                  <a:schemeClr val="bg1"/>
                </a:solidFill>
              </a:rPr>
              <a:t>begin transaction</a:t>
            </a:r>
            <a:br>
              <a:rPr lang="en-US" sz="2800" dirty="0" smtClean="0">
                <a:solidFill>
                  <a:schemeClr val="bg1"/>
                </a:solidFill>
              </a:rPr>
            </a:br>
            <a:r>
              <a:rPr lang="en-US" sz="2800" dirty="0" smtClean="0"/>
              <a:t>     UPDATE </a:t>
            </a:r>
            <a:r>
              <a:rPr lang="en-US" sz="2800" dirty="0"/>
              <a:t>items</a:t>
            </a:r>
            <a:br>
              <a:rPr lang="en-US" sz="2800" dirty="0"/>
            </a:br>
            <a:r>
              <a:rPr lang="en-US" sz="2800" dirty="0"/>
              <a:t>	SET gold = gold + @gift WHERE id = @</a:t>
            </a:r>
            <a:r>
              <a:rPr lang="en-US" sz="2800" dirty="0" smtClean="0"/>
              <a:t>receiver</a:t>
            </a:r>
            <a:br>
              <a:rPr lang="en-US" sz="2800" dirty="0" smtClean="0"/>
            </a:br>
            <a:r>
              <a:rPr lang="en-US" sz="2800" dirty="0"/>
              <a:t/>
            </a:r>
            <a:br>
              <a:rPr lang="en-US" sz="2800" dirty="0"/>
            </a:br>
            <a:r>
              <a:rPr lang="en-US" sz="2800" dirty="0"/>
              <a:t>    UPDATE items</a:t>
            </a:r>
            <a:br>
              <a:rPr lang="en-US" sz="2800" dirty="0"/>
            </a:br>
            <a:r>
              <a:rPr lang="en-US" sz="2800" dirty="0"/>
              <a:t>	SET gold = gold - @gift WHERE id = @giver</a:t>
            </a:r>
            <a:br>
              <a:rPr lang="en-US" sz="2800" dirty="0"/>
            </a:br>
            <a:r>
              <a:rPr lang="en-US" sz="2800" dirty="0" smtClean="0">
                <a:solidFill>
                  <a:schemeClr val="bg1"/>
                </a:solidFill>
              </a:rPr>
              <a:t>commit transaction 				i</a:t>
            </a:r>
            <a:r>
              <a:rPr lang="en-US" sz="2800" dirty="0" smtClean="0">
                <a:solidFill>
                  <a:srgbClr val="FF0000"/>
                </a:solidFill>
              </a:rPr>
              <a:t> *in SQL Server</a:t>
            </a:r>
            <a:r>
              <a:rPr lang="en-US" sz="2800" dirty="0" smtClean="0"/>
              <a:t/>
            </a:r>
            <a:br>
              <a:rPr lang="en-US" sz="2800" dirty="0" smtClean="0"/>
            </a:br>
            <a:endParaRPr lang="en-US" sz="28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56943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pPr algn="l"/>
            <a:r>
              <a:rPr lang="en-US" sz="8000" dirty="0" smtClean="0">
                <a:latin typeface="Yanone Kaffeesatz Regular" pitchFamily="2" charset="0"/>
              </a:rPr>
              <a:t>This is </a:t>
            </a:r>
            <a:r>
              <a:rPr lang="en-US" sz="8000" dirty="0" smtClean="0">
                <a:solidFill>
                  <a:srgbClr val="00B050"/>
                </a:solidFill>
                <a:latin typeface="Yanone Kaffeesatz Regular" pitchFamily="2" charset="0"/>
              </a:rPr>
              <a:t>one</a:t>
            </a:r>
            <a:r>
              <a:rPr lang="en-US" sz="8000" dirty="0" smtClean="0">
                <a:solidFill>
                  <a:srgbClr val="FF0000"/>
                </a:solidFill>
                <a:latin typeface="Yanone Kaffeesatz Regular" pitchFamily="2" charset="0"/>
              </a:rPr>
              <a:t> </a:t>
            </a:r>
            <a:r>
              <a:rPr lang="en-US" sz="8000" dirty="0" smtClean="0">
                <a:latin typeface="Yanone Kaffeesatz Regular" pitchFamily="2" charset="0"/>
              </a:rPr>
              <a:t>transaction</a:t>
            </a:r>
            <a:br>
              <a:rPr lang="en-US" sz="8000" dirty="0" smtClean="0">
                <a:latin typeface="Yanone Kaffeesatz Regular" pitchFamily="2" charset="0"/>
              </a:rPr>
            </a:br>
            <a:r>
              <a:rPr lang="en-US" sz="2800" dirty="0" smtClean="0"/>
              <a:t/>
            </a:r>
            <a:br>
              <a:rPr lang="en-US" sz="2800" dirty="0" smtClean="0"/>
            </a:br>
            <a:r>
              <a:rPr lang="en-US" sz="2800" dirty="0" smtClean="0">
                <a:solidFill>
                  <a:srgbClr val="00B050"/>
                </a:solidFill>
              </a:rPr>
              <a:t>begin transaction</a:t>
            </a:r>
            <a:r>
              <a:rPr lang="en-US" sz="2800" dirty="0" smtClean="0"/>
              <a:t/>
            </a:r>
            <a:br>
              <a:rPr lang="en-US" sz="2800" dirty="0" smtClean="0"/>
            </a:br>
            <a:r>
              <a:rPr lang="en-US" sz="2800" dirty="0" smtClean="0"/>
              <a:t>     UPDATE </a:t>
            </a:r>
            <a:r>
              <a:rPr lang="en-US" sz="2800" dirty="0"/>
              <a:t>items</a:t>
            </a:r>
            <a:br>
              <a:rPr lang="en-US" sz="2800" dirty="0"/>
            </a:br>
            <a:r>
              <a:rPr lang="en-US" sz="2800" dirty="0"/>
              <a:t>	SET gold = gold + @gift WHERE id = @</a:t>
            </a:r>
            <a:r>
              <a:rPr lang="en-US" sz="2800" dirty="0" smtClean="0"/>
              <a:t>receiver</a:t>
            </a:r>
            <a:br>
              <a:rPr lang="en-US" sz="2800" dirty="0" smtClean="0"/>
            </a:br>
            <a:r>
              <a:rPr lang="en-US" sz="2800" dirty="0"/>
              <a:t/>
            </a:r>
            <a:br>
              <a:rPr lang="en-US" sz="2800" dirty="0"/>
            </a:br>
            <a:r>
              <a:rPr lang="en-US" sz="2800" dirty="0"/>
              <a:t>    UPDATE items</a:t>
            </a:r>
            <a:br>
              <a:rPr lang="en-US" sz="2800" dirty="0"/>
            </a:br>
            <a:r>
              <a:rPr lang="en-US" sz="2800" dirty="0"/>
              <a:t>	SET gold = gold - @gift WHERE id = @giver</a:t>
            </a:r>
            <a:br>
              <a:rPr lang="en-US" sz="2800" dirty="0"/>
            </a:br>
            <a:r>
              <a:rPr lang="en-US" sz="2800" dirty="0" smtClean="0">
                <a:solidFill>
                  <a:srgbClr val="00B050"/>
                </a:solidFill>
              </a:rPr>
              <a:t>commit transaction </a:t>
            </a:r>
            <a:r>
              <a:rPr lang="en-US" sz="2800" dirty="0" smtClean="0"/>
              <a:t/>
            </a:r>
            <a:br>
              <a:rPr lang="en-US" sz="2800" dirty="0" smtClean="0"/>
            </a:br>
            <a:endParaRPr lang="en-US" sz="28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56943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Error:</a:t>
            </a:r>
            <a:br>
              <a:rPr lang="en-US" sz="8000" dirty="0" smtClean="0">
                <a:latin typeface="Yanone Kaffeesatz Regular" pitchFamily="2" charset="0"/>
              </a:rPr>
            </a:br>
            <a:r>
              <a:rPr lang="en-US" sz="8000" dirty="0" smtClean="0">
                <a:latin typeface="Yanone Kaffeesatz Regular" pitchFamily="2" charset="0"/>
              </a:rPr>
              <a:t>Double-tap transactions</a:t>
            </a:r>
            <a:endParaRPr lang="en-US" sz="8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25629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User: &lt;clicks buy&gt;</a:t>
            </a:r>
            <a:br>
              <a:rPr lang="en-US" sz="8000" dirty="0" smtClean="0">
                <a:latin typeface="Yanone Kaffeesatz Regular" pitchFamily="2" charset="0"/>
              </a:rPr>
            </a:br>
            <a:r>
              <a:rPr lang="en-US" sz="8000" dirty="0">
                <a:latin typeface="Yanone Kaffeesatz Regular" pitchFamily="2" charset="0"/>
              </a:rPr>
              <a:t/>
            </a:r>
            <a:br>
              <a:rPr lang="en-US" sz="8000" dirty="0">
                <a:latin typeface="Yanone Kaffeesatz Regular" pitchFamily="2" charset="0"/>
              </a:rPr>
            </a:br>
            <a:endParaRPr lang="en-US" sz="8000" dirty="0" smtClean="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1532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User: &lt;clicks buy&gt;</a:t>
            </a:r>
            <a:br>
              <a:rPr lang="en-US" sz="8000" dirty="0" smtClean="0">
                <a:latin typeface="Yanone Kaffeesatz Regular" pitchFamily="2" charset="0"/>
              </a:rPr>
            </a:br>
            <a:r>
              <a:rPr lang="en-US" sz="8000" dirty="0" smtClean="0">
                <a:solidFill>
                  <a:srgbClr val="FF0000"/>
                </a:solidFill>
                <a:latin typeface="Yanone Kaffeesatz Regular" pitchFamily="2" charset="0"/>
              </a:rPr>
              <a:t>Hey: why so long?!?</a:t>
            </a:r>
            <a:r>
              <a:rPr lang="en-US" sz="8000" dirty="0" smtClean="0">
                <a:latin typeface="Yanone Kaffeesatz Regular" pitchFamily="2" charset="0"/>
              </a:rPr>
              <a:t/>
            </a:r>
            <a:br>
              <a:rPr lang="en-US" sz="8000" dirty="0" smtClean="0">
                <a:latin typeface="Yanone Kaffeesatz Regular" pitchFamily="2" charset="0"/>
              </a:rPr>
            </a:br>
            <a:endParaRPr lang="en-US" sz="8000" dirty="0" smtClean="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58402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User: &lt;clicks buy&gt;</a:t>
            </a:r>
            <a:br>
              <a:rPr lang="en-US" sz="8000" dirty="0" smtClean="0">
                <a:latin typeface="Yanone Kaffeesatz Regular" pitchFamily="2" charset="0"/>
              </a:rPr>
            </a:br>
            <a:r>
              <a:rPr lang="en-US" sz="8000" dirty="0" smtClean="0">
                <a:latin typeface="Yanone Kaffeesatz Regular" pitchFamily="2" charset="0"/>
              </a:rPr>
              <a:t>Hey: why so long?!?</a:t>
            </a:r>
            <a:br>
              <a:rPr lang="en-US" sz="8000" dirty="0" smtClean="0">
                <a:latin typeface="Yanone Kaffeesatz Regular" pitchFamily="2" charset="0"/>
              </a:rPr>
            </a:br>
            <a:r>
              <a:rPr lang="en-US" sz="8000" dirty="0" smtClean="0">
                <a:solidFill>
                  <a:srgbClr val="FF0000"/>
                </a:solidFill>
                <a:latin typeface="Yanone Kaffeesatz Regular" pitchFamily="2" charset="0"/>
              </a:rPr>
              <a:t>&lt;clicks buy again&gt;</a:t>
            </a:r>
            <a:endParaRPr lang="en-US" sz="8000" dirty="0">
              <a:solidFill>
                <a:srgbClr val="FF000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23147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Web server solution:</a:t>
            </a:r>
            <a:br>
              <a:rPr lang="en-US" sz="8000" dirty="0" smtClean="0">
                <a:latin typeface="Yanone Kaffeesatz Regular" pitchFamily="2" charset="0"/>
              </a:rPr>
            </a:br>
            <a:r>
              <a:rPr lang="en-US" dirty="0">
                <a:solidFill>
                  <a:srgbClr val="00B050"/>
                </a:solidFill>
                <a:latin typeface="Yanone Kaffeesatz Regular" pitchFamily="2" charset="0"/>
              </a:rPr>
              <a:t>r</a:t>
            </a:r>
            <a:r>
              <a:rPr lang="en-US" sz="8000" dirty="0" smtClean="0">
                <a:solidFill>
                  <a:srgbClr val="00B050"/>
                </a:solidFill>
                <a:latin typeface="Yanone Kaffeesatz Regular" pitchFamily="2" charset="0"/>
              </a:rPr>
              <a:t>edirect after POST</a:t>
            </a:r>
            <a:endParaRPr lang="en-US" sz="8000" dirty="0">
              <a:solidFill>
                <a:srgbClr val="00B05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81779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What does your</a:t>
            </a:r>
            <a:br>
              <a:rPr lang="en-US" sz="8000" dirty="0" smtClean="0">
                <a:latin typeface="Yanone Kaffeesatz Regular" pitchFamily="2" charset="0"/>
              </a:rPr>
            </a:br>
            <a:r>
              <a:rPr lang="en-US" sz="8000" dirty="0" smtClean="0">
                <a:latin typeface="Yanone Kaffeesatz Regular" pitchFamily="2" charset="0"/>
              </a:rPr>
              <a:t>server do?</a:t>
            </a:r>
            <a:endParaRPr lang="en-US" sz="8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1079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sz="19900" dirty="0" smtClean="0">
                <a:solidFill>
                  <a:schemeClr val="bg1"/>
                </a:solidFill>
              </a:rPr>
              <a:t>Robust</a:t>
            </a:r>
            <a:r>
              <a:rPr lang="en-US" dirty="0" smtClean="0">
                <a:solidFill>
                  <a:schemeClr val="bg1"/>
                </a:solidFill>
              </a:rPr>
              <a:t/>
            </a:r>
            <a:br>
              <a:rPr lang="en-US" dirty="0" smtClean="0">
                <a:solidFill>
                  <a:schemeClr val="bg1"/>
                </a:solidFill>
              </a:rPr>
            </a:br>
            <a:r>
              <a:rPr lang="en-US" dirty="0" smtClean="0">
                <a:solidFill>
                  <a:schemeClr val="bg1"/>
                </a:solidFill>
              </a:rPr>
              <a:t>services &amp; software</a:t>
            </a:r>
            <a:endParaRPr lang="en-US" dirty="0">
              <a:solidFill>
                <a:schemeClr val="bg1"/>
              </a:solidFill>
            </a:endParaRPr>
          </a:p>
        </p:txBody>
      </p:sp>
    </p:spTree>
    <p:extLst>
      <p:ext uri="{BB962C8B-B14F-4D97-AF65-F5344CB8AC3E}">
        <p14:creationId xmlns:p14="http://schemas.microsoft.com/office/powerpoint/2010/main" val="6119845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7300" dirty="0" smtClean="0"/>
              <a:t>"My </a:t>
            </a:r>
            <a:r>
              <a:rPr lang="en-US" sz="7300" dirty="0"/>
              <a:t>account </a:t>
            </a:r>
            <a:r>
              <a:rPr lang="en-US" sz="7300" dirty="0" smtClean="0"/>
              <a:t>… was </a:t>
            </a:r>
            <a:r>
              <a:rPr lang="en-US" sz="7300" dirty="0"/>
              <a:t>billed today for over 500 dollars in </a:t>
            </a:r>
            <a:r>
              <a:rPr lang="en-US" sz="7300" dirty="0" smtClean="0"/>
              <a:t>15 </a:t>
            </a:r>
            <a:r>
              <a:rPr lang="en-US" sz="7300" dirty="0"/>
              <a:t>dollar increments</a:t>
            </a:r>
            <a:r>
              <a:rPr lang="en-US" sz="7300" dirty="0" smtClean="0"/>
              <a:t>."</a:t>
            </a:r>
            <a:br>
              <a:rPr lang="en-US" sz="7300" dirty="0" smtClean="0"/>
            </a:br>
            <a:r>
              <a:rPr lang="en-US" sz="4000" dirty="0" smtClean="0">
                <a:latin typeface="Yanone Kaffeesatz Regular" pitchFamily="2" charset="0"/>
              </a:rPr>
              <a:t>-- </a:t>
            </a:r>
            <a:r>
              <a:rPr lang="en-US" sz="4000" dirty="0" err="1" smtClean="0">
                <a:latin typeface="Yanone Kaffeesatz Regular" pitchFamily="2" charset="0"/>
              </a:rPr>
              <a:t>Warhammer</a:t>
            </a:r>
            <a:r>
              <a:rPr lang="en-US" sz="4000" dirty="0" smtClean="0">
                <a:latin typeface="Yanone Kaffeesatz Regular" pitchFamily="2" charset="0"/>
              </a:rPr>
              <a:t> Online customer</a:t>
            </a:r>
            <a:endParaRPr lang="en-US" sz="31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65218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8000" dirty="0" smtClean="0">
                <a:latin typeface="Yanone Kaffeesatz Regular" pitchFamily="2" charset="0"/>
              </a:rPr>
              <a:t>Idempotent</a:t>
            </a:r>
            <a:r>
              <a:rPr lang="en-US" sz="8000" dirty="0" smtClean="0">
                <a:solidFill>
                  <a:srgbClr val="FF0000"/>
                </a:solidFill>
                <a:latin typeface="Yanone Kaffeesatz Regular" pitchFamily="2" charset="0"/>
              </a:rPr>
              <a:t> </a:t>
            </a:r>
            <a:r>
              <a:rPr lang="en-US" sz="8000" dirty="0" smtClean="0">
                <a:latin typeface="Yanone Kaffeesatz Regular" pitchFamily="2" charset="0"/>
              </a:rPr>
              <a:t>transactions</a:t>
            </a:r>
            <a:br>
              <a:rPr lang="en-US" sz="8000" dirty="0" smtClean="0">
                <a:latin typeface="Yanone Kaffeesatz Regular" pitchFamily="2" charset="0"/>
              </a:rPr>
            </a:br>
            <a:r>
              <a:rPr lang="en-US" sz="8000" dirty="0" smtClean="0">
                <a:latin typeface="Yanone Kaffeesatz Regular" pitchFamily="2" charset="0"/>
              </a:rPr>
              <a:t>to the rescue</a:t>
            </a:r>
            <a:br>
              <a:rPr lang="en-US" sz="8000" dirty="0" smtClean="0">
                <a:latin typeface="Yanone Kaffeesatz Regular" pitchFamily="2" charset="0"/>
              </a:rPr>
            </a:br>
            <a:endParaRPr lang="en-US" sz="8000" dirty="0">
              <a:solidFill>
                <a:srgbClr val="FF000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62576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8000" dirty="0" smtClean="0">
                <a:solidFill>
                  <a:srgbClr val="00B050"/>
                </a:solidFill>
                <a:latin typeface="Yanone Kaffeesatz Regular" pitchFamily="2" charset="0"/>
              </a:rPr>
              <a:t>Idempotent</a:t>
            </a:r>
            <a:r>
              <a:rPr lang="en-US" sz="8000" dirty="0" smtClean="0">
                <a:solidFill>
                  <a:srgbClr val="FF0000"/>
                </a:solidFill>
                <a:latin typeface="Yanone Kaffeesatz Regular" pitchFamily="2" charset="0"/>
              </a:rPr>
              <a:t> </a:t>
            </a:r>
            <a:r>
              <a:rPr lang="en-US" sz="8000" dirty="0" smtClean="0">
                <a:latin typeface="Yanone Kaffeesatz Regular" pitchFamily="2" charset="0"/>
              </a:rPr>
              <a:t>transactions</a:t>
            </a:r>
            <a:br>
              <a:rPr lang="en-US" sz="8000" dirty="0" smtClean="0">
                <a:latin typeface="Yanone Kaffeesatz Regular" pitchFamily="2" charset="0"/>
              </a:rPr>
            </a:br>
            <a:r>
              <a:rPr lang="en-US" sz="8000" dirty="0" smtClean="0">
                <a:latin typeface="Yanone Kaffeesatz Regular" pitchFamily="2" charset="0"/>
              </a:rPr>
              <a:t>to the rescue</a:t>
            </a:r>
            <a:br>
              <a:rPr lang="en-US" sz="8000" dirty="0" smtClean="0">
                <a:latin typeface="Yanone Kaffeesatz Regular" pitchFamily="2" charset="0"/>
              </a:rPr>
            </a:br>
            <a:r>
              <a:rPr lang="en-US" sz="8000" dirty="0" smtClean="0">
                <a:solidFill>
                  <a:srgbClr val="00B050"/>
                </a:solidFill>
                <a:latin typeface="Yanone Kaffeesatz Regular" pitchFamily="2" charset="0"/>
              </a:rPr>
              <a:t>*different from impotent</a:t>
            </a:r>
            <a:endParaRPr lang="en-US" sz="8000" dirty="0">
              <a:solidFill>
                <a:srgbClr val="00B05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86616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a:t>IDEMPOTENT </a:t>
            </a:r>
            <a:r>
              <a:rPr lang="en-US" sz="5400" dirty="0" smtClean="0"/>
              <a:t>[</a:t>
            </a:r>
            <a:r>
              <a:rPr lang="en-US" sz="5400" dirty="0" err="1" smtClean="0"/>
              <a:t>ahy-duhm-poht-nt</a:t>
            </a:r>
            <a:r>
              <a:rPr lang="en-US" sz="5400" dirty="0" smtClean="0"/>
              <a:t>]</a:t>
            </a:r>
            <a:br>
              <a:rPr lang="en-US" sz="5400" dirty="0" smtClean="0"/>
            </a:br>
            <a:r>
              <a:rPr lang="en-US" sz="6000" dirty="0" smtClean="0"/>
              <a:t>=&gt; can </a:t>
            </a:r>
            <a:r>
              <a:rPr lang="en-US" sz="6000" dirty="0"/>
              <a:t>be applied multiple times without changing the </a:t>
            </a:r>
            <a:r>
              <a:rPr lang="en-US" sz="6000" dirty="0" smtClean="0"/>
              <a:t>result</a:t>
            </a:r>
            <a:endParaRPr lang="en-US" sz="60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73036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buy(item)</a:t>
            </a:r>
            <a:br>
              <a:rPr lang="en-US" dirty="0" smtClean="0"/>
            </a:b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93874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buy(item, </a:t>
            </a:r>
            <a:r>
              <a:rPr lang="en-US" dirty="0" smtClean="0">
                <a:solidFill>
                  <a:srgbClr val="00B050"/>
                </a:solidFill>
              </a:rPr>
              <a:t>GUID</a:t>
            </a:r>
            <a:r>
              <a:rPr lang="en-US" dirty="0" smtClean="0"/>
              <a:t>)</a:t>
            </a:r>
            <a:br>
              <a:rPr lang="en-US" dirty="0" smtClean="0"/>
            </a:br>
            <a:r>
              <a:rPr lang="en-US" dirty="0" smtClean="0">
                <a:solidFill>
                  <a:srgbClr val="00B050"/>
                </a:solidFill>
              </a:rPr>
              <a:t>now with </a:t>
            </a:r>
            <a:r>
              <a:rPr lang="en-US" dirty="0" err="1" smtClean="0">
                <a:solidFill>
                  <a:srgbClr val="00B050"/>
                </a:solidFill>
              </a:rPr>
              <a:t>idempotency</a:t>
            </a:r>
            <a:r>
              <a:rPr lang="en-US" dirty="0" smtClean="0">
                <a:solidFill>
                  <a:srgbClr val="00B050"/>
                </a:solidFill>
              </a:rPr>
              <a:t>™</a:t>
            </a:r>
            <a:endParaRPr lang="en-US" dirty="0">
              <a:solidFill>
                <a:srgbClr val="00B05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30163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a:noFill/>
          </a:ln>
        </p:spPr>
        <p:txBody>
          <a:bodyPr/>
          <a:lstStyle/>
          <a:p>
            <a:pPr algn="l"/>
            <a:r>
              <a:rPr lang="en-US" sz="7200" dirty="0" smtClean="0"/>
              <a:t>create table items</a:t>
            </a:r>
            <a:br>
              <a:rPr lang="en-US" sz="7200" dirty="0" smtClean="0"/>
            </a:br>
            <a:r>
              <a:rPr lang="en-US" sz="7200" dirty="0" smtClean="0"/>
              <a:t>  … </a:t>
            </a:r>
            <a:r>
              <a:rPr lang="en-US" sz="7200" dirty="0"/>
              <a:t>item fields</a:t>
            </a:r>
            <a:br>
              <a:rPr lang="en-US" sz="7200" dirty="0"/>
            </a:br>
            <a:r>
              <a:rPr lang="en-US" sz="7200" dirty="0"/>
              <a:t>  </a:t>
            </a:r>
            <a:r>
              <a:rPr lang="en-US" sz="7200" dirty="0" err="1" smtClean="0"/>
              <a:t>transactId</a:t>
            </a:r>
            <a:r>
              <a:rPr lang="en-US" sz="7200" dirty="0" smtClean="0"/>
              <a:t> GUID </a:t>
            </a:r>
            <a:r>
              <a:rPr lang="en-US" sz="7200" dirty="0" smtClean="0">
                <a:solidFill>
                  <a:srgbClr val="00B050"/>
                </a:solidFill>
              </a:rPr>
              <a:t>UNIQUE</a:t>
            </a:r>
            <a:r>
              <a:rPr lang="en-US" sz="7200" dirty="0" smtClean="0"/>
              <a:t/>
            </a:r>
            <a:br>
              <a:rPr lang="en-US" sz="7200" dirty="0" smtClean="0"/>
            </a:br>
            <a:r>
              <a:rPr lang="en-US" sz="7200" dirty="0" smtClean="0"/>
              <a:t>end</a:t>
            </a:r>
            <a:endParaRPr lang="en-US" sz="72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58166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Error:</a:t>
            </a:r>
            <a:br>
              <a:rPr lang="en-US" sz="8000" dirty="0" smtClean="0">
                <a:latin typeface="Yanone Kaffeesatz Regular" pitchFamily="2" charset="0"/>
              </a:rPr>
            </a:br>
            <a:r>
              <a:rPr lang="en-US" sz="8000" dirty="0" smtClean="0">
                <a:latin typeface="Yanone Kaffeesatz Regular" pitchFamily="2" charset="0"/>
              </a:rPr>
              <a:t>Invalid state transition</a:t>
            </a:r>
            <a:endParaRPr lang="en-US" sz="16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0652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4400" dirty="0" smtClean="0">
                <a:latin typeface="Yanone Kaffeesatz Regular" pitchFamily="2" charset="0"/>
              </a:rPr>
              <a:t>Game server executes partial transaction</a:t>
            </a:r>
            <a:br>
              <a:rPr lang="en-US" sz="4400" dirty="0" smtClean="0">
                <a:latin typeface="Yanone Kaffeesatz Regular" pitchFamily="2" charset="0"/>
              </a:rPr>
            </a:br>
            <a:r>
              <a:rPr lang="en-US" sz="4400" dirty="0">
                <a:latin typeface="Yanone Kaffeesatz Regular" pitchFamily="2" charset="0"/>
              </a:rPr>
              <a:t>	</a:t>
            </a:r>
            <a:r>
              <a:rPr lang="en-US" sz="4400" dirty="0" smtClean="0">
                <a:solidFill>
                  <a:schemeClr val="bg1"/>
                </a:solidFill>
                <a:latin typeface="Yanone Kaffeesatz Regular" pitchFamily="2" charset="0"/>
              </a:rPr>
              <a:t>=&gt; DB now in invalid state</a:t>
            </a:r>
            <a:r>
              <a:rPr lang="en-US" sz="4400" dirty="0" smtClean="0">
                <a:solidFill>
                  <a:srgbClr val="FF0000"/>
                </a:solidFill>
                <a:latin typeface="Yanone Kaffeesatz Regular" pitchFamily="2" charset="0"/>
              </a:rPr>
              <a:t/>
            </a:r>
            <a:br>
              <a:rPr lang="en-US" sz="4400" dirty="0" smtClean="0">
                <a:solidFill>
                  <a:srgbClr val="FF0000"/>
                </a:solidFill>
                <a:latin typeface="Yanone Kaffeesatz Regular" pitchFamily="2" charset="0"/>
              </a:rPr>
            </a:br>
            <a:r>
              <a:rPr lang="en-US" sz="4400" dirty="0" smtClean="0">
                <a:latin typeface="Yanone Kaffeesatz Regular" pitchFamily="2" charset="0"/>
              </a:rPr>
              <a:t>Game server talks to credit-card processor</a:t>
            </a:r>
            <a:br>
              <a:rPr lang="en-US" sz="4400" dirty="0" smtClean="0">
                <a:latin typeface="Yanone Kaffeesatz Regular" pitchFamily="2" charset="0"/>
              </a:rPr>
            </a:br>
            <a:r>
              <a:rPr lang="en-US" sz="4400" dirty="0" smtClean="0">
                <a:latin typeface="Yanone Kaffeesatz Regular" pitchFamily="2" charset="0"/>
              </a:rPr>
              <a:t/>
            </a:r>
            <a:br>
              <a:rPr lang="en-US" sz="4400" dirty="0" smtClean="0">
                <a:latin typeface="Yanone Kaffeesatz Regular" pitchFamily="2" charset="0"/>
              </a:rPr>
            </a:br>
            <a:r>
              <a:rPr lang="en-US" sz="4400" dirty="0" smtClean="0">
                <a:latin typeface="Yanone Kaffeesatz Regular" pitchFamily="2" charset="0"/>
              </a:rPr>
              <a:t>Game server finishes transaction</a:t>
            </a:r>
            <a:br>
              <a:rPr lang="en-US" sz="4400" dirty="0" smtClean="0">
                <a:latin typeface="Yanone Kaffeesatz Regular" pitchFamily="2" charset="0"/>
              </a:rPr>
            </a:br>
            <a:r>
              <a:rPr lang="en-US" sz="4400" dirty="0">
                <a:solidFill>
                  <a:schemeClr val="bg1"/>
                </a:solidFill>
                <a:latin typeface="Yanone Kaffeesatz Regular" pitchFamily="2" charset="0"/>
              </a:rPr>
              <a:t>	</a:t>
            </a:r>
            <a:r>
              <a:rPr lang="en-US" sz="4400" dirty="0" smtClean="0">
                <a:solidFill>
                  <a:schemeClr val="bg1"/>
                </a:solidFill>
                <a:latin typeface="Yanone Kaffeesatz Regular" pitchFamily="2" charset="0"/>
              </a:rPr>
              <a:t>=&gt; DB becomes valid again</a:t>
            </a:r>
            <a:endParaRPr lang="en-US" sz="4400" dirty="0">
              <a:solidFill>
                <a:schemeClr val="bg1"/>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185190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4400" dirty="0" smtClean="0">
                <a:latin typeface="Yanone Kaffeesatz Regular" pitchFamily="2" charset="0"/>
              </a:rPr>
              <a:t>Game server executes partial transaction</a:t>
            </a:r>
            <a:br>
              <a:rPr lang="en-US" sz="4400" dirty="0" smtClean="0">
                <a:latin typeface="Yanone Kaffeesatz Regular" pitchFamily="2" charset="0"/>
              </a:rPr>
            </a:br>
            <a:r>
              <a:rPr lang="en-US" sz="4400" dirty="0">
                <a:latin typeface="Yanone Kaffeesatz Regular" pitchFamily="2" charset="0"/>
              </a:rPr>
              <a:t>	</a:t>
            </a:r>
            <a:r>
              <a:rPr lang="en-US" sz="4400" dirty="0" smtClean="0">
                <a:solidFill>
                  <a:srgbClr val="FF0000"/>
                </a:solidFill>
                <a:latin typeface="Yanone Kaffeesatz Regular" pitchFamily="2" charset="0"/>
              </a:rPr>
              <a:t>=&gt; DB now in invalid state</a:t>
            </a:r>
            <a:br>
              <a:rPr lang="en-US" sz="4400" dirty="0" smtClean="0">
                <a:solidFill>
                  <a:srgbClr val="FF0000"/>
                </a:solidFill>
                <a:latin typeface="Yanone Kaffeesatz Regular" pitchFamily="2" charset="0"/>
              </a:rPr>
            </a:br>
            <a:r>
              <a:rPr lang="en-US" sz="4400" dirty="0" smtClean="0">
                <a:latin typeface="Yanone Kaffeesatz Regular" pitchFamily="2" charset="0"/>
              </a:rPr>
              <a:t>Game server talks to credit-card processor</a:t>
            </a:r>
            <a:br>
              <a:rPr lang="en-US" sz="4400" dirty="0" smtClean="0">
                <a:latin typeface="Yanone Kaffeesatz Regular" pitchFamily="2" charset="0"/>
              </a:rPr>
            </a:br>
            <a:r>
              <a:rPr lang="en-US" sz="4400" dirty="0" smtClean="0">
                <a:latin typeface="Yanone Kaffeesatz Regular" pitchFamily="2" charset="0"/>
              </a:rPr>
              <a:t/>
            </a:r>
            <a:br>
              <a:rPr lang="en-US" sz="4400" dirty="0" smtClean="0">
                <a:latin typeface="Yanone Kaffeesatz Regular" pitchFamily="2" charset="0"/>
              </a:rPr>
            </a:br>
            <a:r>
              <a:rPr lang="en-US" sz="4400" dirty="0" smtClean="0">
                <a:latin typeface="Yanone Kaffeesatz Regular" pitchFamily="2" charset="0"/>
              </a:rPr>
              <a:t>Game server finishes transaction</a:t>
            </a:r>
            <a:br>
              <a:rPr lang="en-US" sz="4400" dirty="0" smtClean="0">
                <a:latin typeface="Yanone Kaffeesatz Regular" pitchFamily="2" charset="0"/>
              </a:rPr>
            </a:br>
            <a:r>
              <a:rPr lang="en-US" sz="4400" dirty="0">
                <a:latin typeface="Yanone Kaffeesatz Regular" pitchFamily="2" charset="0"/>
              </a:rPr>
              <a:t>	</a:t>
            </a:r>
            <a:r>
              <a:rPr lang="en-US" sz="4400" dirty="0" smtClean="0">
                <a:solidFill>
                  <a:srgbClr val="FF0000"/>
                </a:solidFill>
                <a:latin typeface="Yanone Kaffeesatz Regular" pitchFamily="2" charset="0"/>
              </a:rPr>
              <a:t>=&gt; DB becomes valid again</a:t>
            </a:r>
            <a:endParaRPr lang="en-US" sz="44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20698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chor="ctr">
            <a:noAutofit/>
          </a:bodyPr>
          <a:lstStyle/>
          <a:p>
            <a:pPr algn="l"/>
            <a:r>
              <a:rPr lang="en-US" sz="6000" baseline="-3000" dirty="0" smtClean="0">
                <a:latin typeface="Yanone Kaffeesatz Regular" pitchFamily="2" charset="0"/>
              </a:rPr>
              <a:t>Lead/network programmer:</a:t>
            </a:r>
            <a:br>
              <a:rPr lang="en-US" sz="6000" baseline="-3000" dirty="0" smtClean="0">
                <a:latin typeface="Yanone Kaffeesatz Regular" pitchFamily="2" charset="0"/>
              </a:rPr>
            </a:br>
            <a:r>
              <a:rPr lang="en-US" sz="6000" baseline="-3000" dirty="0">
                <a:latin typeface="Yanone Kaffeesatz Regular" pitchFamily="2" charset="0"/>
              </a:rPr>
              <a:t> </a:t>
            </a:r>
            <a:r>
              <a:rPr lang="en-US" sz="6000" baseline="-3000" dirty="0" smtClean="0">
                <a:latin typeface="Yanone Kaffeesatz Regular" pitchFamily="2" charset="0"/>
              </a:rPr>
              <a:t> Warcraft, Diablo</a:t>
            </a:r>
            <a:r>
              <a:rPr lang="en-US" sz="6000" baseline="-3000" dirty="0">
                <a:latin typeface="Yanone Kaffeesatz Regular" pitchFamily="2" charset="0"/>
              </a:rPr>
              <a:t>, Starcraft</a:t>
            </a:r>
            <a:r>
              <a:rPr lang="en-US" sz="6000" baseline="-3000" dirty="0" smtClean="0">
                <a:latin typeface="Yanone Kaffeesatz Regular" pitchFamily="2" charset="0"/>
              </a:rPr>
              <a:t>, battle.net</a:t>
            </a:r>
            <a:br>
              <a:rPr lang="en-US" sz="6000" baseline="-3000" dirty="0" smtClean="0">
                <a:latin typeface="Yanone Kaffeesatz Regular" pitchFamily="2" charset="0"/>
              </a:rPr>
            </a:br>
            <a:r>
              <a:rPr lang="en-US" sz="6000" baseline="-3000" dirty="0" smtClean="0">
                <a:latin typeface="Yanone Kaffeesatz Regular" pitchFamily="2" charset="0"/>
              </a:rPr>
              <a:t>lead programmer: Guild Wars file streaming</a:t>
            </a:r>
            <a:br>
              <a:rPr lang="en-US" sz="6000" baseline="-3000" dirty="0" smtClean="0">
                <a:latin typeface="Yanone Kaffeesatz Regular" pitchFamily="2" charset="0"/>
              </a:rPr>
            </a:br>
            <a:r>
              <a:rPr lang="en-US" sz="6000" baseline="-3000" dirty="0" smtClean="0">
                <a:latin typeface="Yanone Kaffeesatz Regular" pitchFamily="2" charset="0"/>
              </a:rPr>
              <a:t>lead programmer: Guild </a:t>
            </a:r>
            <a:r>
              <a:rPr lang="en-US" sz="6000" baseline="-3000" dirty="0">
                <a:latin typeface="Yanone Kaffeesatz Regular" pitchFamily="2" charset="0"/>
              </a:rPr>
              <a:t>Wars server </a:t>
            </a:r>
            <a:r>
              <a:rPr lang="en-US" sz="6000" baseline="-3000" dirty="0" smtClean="0">
                <a:latin typeface="Yanone Kaffeesatz Regular" pitchFamily="2" charset="0"/>
              </a:rPr>
              <a:t>backend</a:t>
            </a:r>
            <a:br>
              <a:rPr lang="en-US" sz="6000" baseline="-3000" dirty="0" smtClean="0">
                <a:latin typeface="Yanone Kaffeesatz Regular" pitchFamily="2" charset="0"/>
              </a:rPr>
            </a:br>
            <a:r>
              <a:rPr lang="en-US" sz="6000" baseline="-3000" dirty="0" smtClean="0">
                <a:latin typeface="Yanone Kaffeesatz Regular" pitchFamily="2" charset="0"/>
              </a:rPr>
              <a:t>technical lead: TERA account &amp; billing platform</a:t>
            </a:r>
            <a:endParaRPr lang="en-US" sz="6000" baseline="-3000" dirty="0">
              <a:latin typeface="Yanone Kaffeesatz Regular" pitchFamily="2" charset="0"/>
            </a:endParaRPr>
          </a:p>
        </p:txBody>
      </p:sp>
      <p:sp>
        <p:nvSpPr>
          <p:cNvPr id="3" name="TextBox 2"/>
          <p:cNvSpPr txBox="1"/>
          <p:nvPr/>
        </p:nvSpPr>
        <p:spPr>
          <a:xfrm>
            <a:off x="4267200" y="4778573"/>
            <a:ext cx="1752600" cy="307777"/>
          </a:xfrm>
          <a:prstGeom prst="rect">
            <a:avLst/>
          </a:prstGeom>
          <a:noFill/>
        </p:spPr>
        <p:txBody>
          <a:bodyPr wrap="square" rtlCol="0">
            <a:spAutoFit/>
          </a:bodyPr>
          <a:lstStyle/>
          <a:p>
            <a:r>
              <a:rPr lang="en-US" sz="1400" dirty="0" smtClean="0">
                <a:solidFill>
                  <a:schemeClr val="bg1">
                    <a:lumMod val="50000"/>
                  </a:schemeClr>
                </a:solidFill>
              </a:rPr>
              <a:t>Why </a:t>
            </a:r>
            <a:r>
              <a:rPr lang="en-US" sz="1400" dirty="0">
                <a:solidFill>
                  <a:schemeClr val="bg1">
                    <a:lumMod val="50000"/>
                  </a:schemeClr>
                </a:solidFill>
              </a:rPr>
              <a:t>are we here</a:t>
            </a:r>
            <a:r>
              <a:rPr lang="en-US" sz="1400" dirty="0" smtClean="0">
                <a:solidFill>
                  <a:schemeClr val="bg1">
                    <a:lumMod val="50000"/>
                  </a:schemeClr>
                </a:solidFill>
              </a:rPr>
              <a:t>? </a:t>
            </a:r>
            <a:endParaRPr lang="en-US" sz="1400" dirty="0">
              <a:solidFill>
                <a:schemeClr val="bg1">
                  <a:lumMod val="50000"/>
                </a:schemeClr>
              </a:solidFill>
            </a:endParaRPr>
          </a:p>
        </p:txBody>
      </p:sp>
      <p:cxnSp>
        <p:nvCxnSpPr>
          <p:cNvPr id="4" name="Straight Connector 3"/>
          <p:cNvCxnSpPr/>
          <p:nvPr/>
        </p:nvCxnSpPr>
        <p:spPr>
          <a:xfrm>
            <a:off x="5410200" y="4967689"/>
            <a:ext cx="838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522514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pPr lvl="2" algn="ctr" rtl="0">
              <a:spcBef>
                <a:spcPct val="0"/>
              </a:spcBef>
            </a:pPr>
            <a:r>
              <a:rPr lang="en-US" sz="8000" dirty="0">
                <a:latin typeface="Yanone Kaffeesatz Regular" pitchFamily="2" charset="0"/>
              </a:rPr>
              <a:t>M</a:t>
            </a:r>
            <a:r>
              <a:rPr lang="en-US" sz="8000" dirty="0" smtClean="0">
                <a:latin typeface="Yanone Kaffeesatz Regular" pitchFamily="2" charset="0"/>
              </a:rPr>
              <a:t>ay seem obvious: after every commit the DB must be in a valid state</a:t>
            </a:r>
            <a:endParaRPr lang="en-US" sz="96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458632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dirty="0" smtClean="0"/>
              <a:t>     This is the </a:t>
            </a:r>
            <a:r>
              <a:rPr lang="en-US" sz="9600" dirty="0" smtClean="0">
                <a:solidFill>
                  <a:srgbClr val="00B050"/>
                </a:solidFill>
              </a:rPr>
              <a:t>C</a:t>
            </a:r>
            <a:r>
              <a:rPr lang="en-US" sz="6600" dirty="0" smtClean="0"/>
              <a:t> </a:t>
            </a:r>
            <a:r>
              <a:rPr lang="en-US" dirty="0" smtClean="0"/>
              <a:t>in </a:t>
            </a:r>
            <a:r>
              <a:rPr lang="en-US" dirty="0" smtClean="0">
                <a:solidFill>
                  <a:srgbClr val="00B050"/>
                </a:solidFill>
              </a:rPr>
              <a:t>ACID</a:t>
            </a:r>
            <a:r>
              <a:rPr lang="en-US" dirty="0"/>
              <a:t/>
            </a:r>
            <a:br>
              <a:rPr lang="en-US" dirty="0"/>
            </a:br>
            <a:r>
              <a:rPr lang="en-US" sz="5400" dirty="0">
                <a:solidFill>
                  <a:srgbClr val="00B050"/>
                </a:solidFill>
              </a:rPr>
              <a:t>A</a:t>
            </a:r>
            <a:r>
              <a:rPr lang="en-US" sz="5400" dirty="0"/>
              <a:t>tomicity</a:t>
            </a:r>
            <a:r>
              <a:rPr lang="en-US" sz="4400" dirty="0"/>
              <a:t> - commit all </a:t>
            </a:r>
            <a:r>
              <a:rPr lang="en-US" sz="4400" dirty="0" smtClean="0"/>
              <a:t>or </a:t>
            </a:r>
            <a:r>
              <a:rPr lang="en-US" sz="4400" dirty="0"/>
              <a:t>nothing</a:t>
            </a:r>
            <a:br>
              <a:rPr lang="en-US" sz="4400" dirty="0"/>
            </a:br>
            <a:r>
              <a:rPr lang="en-US" sz="5400" dirty="0">
                <a:solidFill>
                  <a:srgbClr val="00B050"/>
                </a:solidFill>
              </a:rPr>
              <a:t>C</a:t>
            </a:r>
            <a:r>
              <a:rPr lang="en-US" sz="5400" dirty="0"/>
              <a:t>onsistency</a:t>
            </a:r>
            <a:r>
              <a:rPr lang="en-US" sz="4400" dirty="0"/>
              <a:t> - data </a:t>
            </a:r>
            <a:r>
              <a:rPr lang="en-US" sz="4400" dirty="0" smtClean="0"/>
              <a:t>valid </a:t>
            </a:r>
            <a:r>
              <a:rPr lang="en-US" sz="4400" dirty="0"/>
              <a:t>before and </a:t>
            </a:r>
            <a:r>
              <a:rPr lang="en-US" sz="4400" dirty="0" smtClean="0"/>
              <a:t>after</a:t>
            </a:r>
            <a:br>
              <a:rPr lang="en-US" sz="4400" dirty="0" smtClean="0"/>
            </a:br>
            <a:r>
              <a:rPr lang="en-US" sz="5400" dirty="0" smtClean="0">
                <a:solidFill>
                  <a:srgbClr val="00B050"/>
                </a:solidFill>
              </a:rPr>
              <a:t>I</a:t>
            </a:r>
            <a:r>
              <a:rPr lang="en-US" sz="5400" dirty="0" smtClean="0"/>
              <a:t>solation</a:t>
            </a:r>
            <a:r>
              <a:rPr lang="en-US" sz="4400" dirty="0" smtClean="0"/>
              <a:t> </a:t>
            </a:r>
            <a:r>
              <a:rPr lang="en-US" sz="4400" dirty="0"/>
              <a:t>- intermediate </a:t>
            </a:r>
            <a:r>
              <a:rPr lang="en-US" sz="4400" dirty="0" smtClean="0"/>
              <a:t>data not visible</a:t>
            </a:r>
            <a:r>
              <a:rPr lang="en-US" sz="4400" dirty="0"/>
              <a:t/>
            </a:r>
            <a:br>
              <a:rPr lang="en-US" sz="4400" dirty="0"/>
            </a:br>
            <a:r>
              <a:rPr lang="en-US" sz="5400" dirty="0">
                <a:solidFill>
                  <a:srgbClr val="00B050"/>
                </a:solidFill>
              </a:rPr>
              <a:t>D</a:t>
            </a:r>
            <a:r>
              <a:rPr lang="en-US" sz="5400" dirty="0"/>
              <a:t>urability</a:t>
            </a:r>
            <a:r>
              <a:rPr lang="en-US" sz="4400" dirty="0"/>
              <a:t> - </a:t>
            </a:r>
            <a:r>
              <a:rPr lang="en-US" sz="4400" dirty="0" smtClean="0"/>
              <a:t>must </a:t>
            </a:r>
            <a:r>
              <a:rPr lang="en-US" sz="4400" dirty="0"/>
              <a:t>persist after transaction</a:t>
            </a:r>
            <a:br>
              <a:rPr lang="en-US" sz="4400" dirty="0"/>
            </a:br>
            <a:endParaRPr lang="en-US" sz="28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58716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dirty="0" smtClean="0"/>
              <a:t>SQL does </a:t>
            </a:r>
            <a:r>
              <a:rPr lang="en-US" sz="7200" dirty="0">
                <a:solidFill>
                  <a:srgbClr val="00B050"/>
                </a:solidFill>
              </a:rPr>
              <a:t>ACID</a:t>
            </a:r>
            <a:r>
              <a:rPr lang="en-US" sz="7200" dirty="0" smtClean="0"/>
              <a:t/>
            </a:r>
            <a:br>
              <a:rPr lang="en-US" sz="7200" dirty="0" smtClean="0"/>
            </a:br>
            <a:r>
              <a:rPr lang="en-US" sz="7200" dirty="0" smtClean="0">
                <a:solidFill>
                  <a:schemeClr val="bg1"/>
                </a:solidFill>
              </a:rPr>
              <a:t>*you* need to ensure your data is meaningful</a:t>
            </a:r>
            <a:endParaRPr lang="en-US" sz="7200" dirty="0">
              <a:solidFill>
                <a:schemeClr val="bg1"/>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566687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dirty="0"/>
              <a:t>SQL does ACID</a:t>
            </a:r>
            <a:r>
              <a:rPr lang="en-US" sz="7200" dirty="0" smtClean="0"/>
              <a:t/>
            </a:r>
            <a:br>
              <a:rPr lang="en-US" sz="7200" dirty="0" smtClean="0"/>
            </a:br>
            <a:r>
              <a:rPr lang="en-US" sz="7200" dirty="0" smtClean="0">
                <a:solidFill>
                  <a:srgbClr val="00B050"/>
                </a:solidFill>
              </a:rPr>
              <a:t>we need to ensure our data is meaningful</a:t>
            </a:r>
            <a:endParaRPr lang="en-US" sz="7200" dirty="0">
              <a:solidFill>
                <a:srgbClr val="00B05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49411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Error:</a:t>
            </a:r>
            <a:br>
              <a:rPr lang="en-US" sz="8000" dirty="0" smtClean="0">
                <a:latin typeface="Yanone Kaffeesatz Regular" pitchFamily="2" charset="0"/>
              </a:rPr>
            </a:br>
            <a:r>
              <a:rPr lang="en-US" sz="8000" dirty="0" smtClean="0">
                <a:latin typeface="Yanone Kaffeesatz Regular" pitchFamily="2" charset="0"/>
              </a:rPr>
              <a:t>Distributed transaction failure</a:t>
            </a:r>
            <a:endParaRPr lang="en-US" sz="8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123485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6000" dirty="0" err="1" smtClean="0">
                <a:latin typeface="Yanone Kaffeesatz Regular" pitchFamily="2" charset="0"/>
              </a:rPr>
              <a:t>GameSrv_TradeItem</a:t>
            </a:r>
            <a:r>
              <a:rPr lang="en-US" sz="6000" dirty="0" smtClean="0">
                <a:latin typeface="Yanone Kaffeesatz Regular" pitchFamily="2" charset="0"/>
              </a:rPr>
              <a:t> (…) {</a:t>
            </a:r>
            <a:r>
              <a:rPr lang="en-US" sz="6000" dirty="0">
                <a:latin typeface="Yanone Kaffeesatz Regular" pitchFamily="2" charset="0"/>
              </a:rPr>
              <a:t/>
            </a:r>
            <a:br>
              <a:rPr lang="en-US" sz="6000" dirty="0">
                <a:latin typeface="Yanone Kaffeesatz Regular" pitchFamily="2" charset="0"/>
              </a:rPr>
            </a:br>
            <a:r>
              <a:rPr lang="en-US" sz="6000" dirty="0" smtClean="0">
                <a:latin typeface="Yanone Kaffeesatz Regular" pitchFamily="2" charset="0"/>
              </a:rPr>
              <a:t>  DB1-&gt;Send(p1, ADD, item);</a:t>
            </a:r>
            <a:r>
              <a:rPr lang="en-US" sz="6000" dirty="0">
                <a:latin typeface="Yanone Kaffeesatz Regular" pitchFamily="2" charset="0"/>
              </a:rPr>
              <a:t/>
            </a:r>
            <a:br>
              <a:rPr lang="en-US" sz="6000" dirty="0">
                <a:latin typeface="Yanone Kaffeesatz Regular" pitchFamily="2" charset="0"/>
              </a:rPr>
            </a:br>
            <a:r>
              <a:rPr lang="en-US" sz="6000" dirty="0" smtClean="0">
                <a:latin typeface="Yanone Kaffeesatz Regular" pitchFamily="2" charset="0"/>
              </a:rPr>
              <a:t>	</a:t>
            </a:r>
            <a:r>
              <a:rPr lang="en-US" sz="6000" dirty="0" smtClean="0">
                <a:solidFill>
                  <a:schemeClr val="bg1"/>
                </a:solidFill>
                <a:latin typeface="Yanone Kaffeesatz Regular" pitchFamily="2" charset="0"/>
              </a:rPr>
              <a:t>… crash here …</a:t>
            </a:r>
            <a:r>
              <a:rPr lang="en-US" sz="6000" dirty="0">
                <a:latin typeface="Yanone Kaffeesatz Regular" pitchFamily="2" charset="0"/>
              </a:rPr>
              <a:t/>
            </a:r>
            <a:br>
              <a:rPr lang="en-US" sz="6000" dirty="0">
                <a:latin typeface="Yanone Kaffeesatz Regular" pitchFamily="2" charset="0"/>
              </a:rPr>
            </a:br>
            <a:r>
              <a:rPr lang="en-US" sz="6000" dirty="0" smtClean="0">
                <a:latin typeface="Yanone Kaffeesatz Regular" pitchFamily="2" charset="0"/>
              </a:rPr>
              <a:t>  DB2-&gt;Send(p2, REMOVE, item);</a:t>
            </a:r>
            <a:r>
              <a:rPr lang="en-US" sz="6000" dirty="0">
                <a:latin typeface="Yanone Kaffeesatz Regular" pitchFamily="2" charset="0"/>
              </a:rPr>
              <a:t/>
            </a:r>
            <a:br>
              <a:rPr lang="en-US" sz="6000" dirty="0">
                <a:latin typeface="Yanone Kaffeesatz Regular" pitchFamily="2" charset="0"/>
              </a:rPr>
            </a:br>
            <a:r>
              <a:rPr lang="en-US" sz="6000" dirty="0" smtClean="0">
                <a:latin typeface="Yanone Kaffeesatz Regular" pitchFamily="2" charset="0"/>
              </a:rPr>
              <a:t>}</a:t>
            </a:r>
            <a:endParaRPr lang="en-US" sz="6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948675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6000" dirty="0" err="1" smtClean="0">
                <a:latin typeface="Yanone Kaffeesatz Regular" pitchFamily="2" charset="0"/>
              </a:rPr>
              <a:t>GameSrv_TradeItem</a:t>
            </a:r>
            <a:r>
              <a:rPr lang="en-US" sz="6000" dirty="0" smtClean="0">
                <a:latin typeface="Yanone Kaffeesatz Regular" pitchFamily="2" charset="0"/>
              </a:rPr>
              <a:t> (…) {</a:t>
            </a:r>
            <a:r>
              <a:rPr lang="en-US" sz="6000" dirty="0">
                <a:latin typeface="Yanone Kaffeesatz Regular" pitchFamily="2" charset="0"/>
              </a:rPr>
              <a:t/>
            </a:r>
            <a:br>
              <a:rPr lang="en-US" sz="6000" dirty="0">
                <a:latin typeface="Yanone Kaffeesatz Regular" pitchFamily="2" charset="0"/>
              </a:rPr>
            </a:br>
            <a:r>
              <a:rPr lang="en-US" sz="6000" dirty="0">
                <a:latin typeface="Yanone Kaffeesatz Regular" pitchFamily="2" charset="0"/>
              </a:rPr>
              <a:t> </a:t>
            </a:r>
            <a:r>
              <a:rPr lang="en-US" sz="6000" dirty="0" smtClean="0">
                <a:latin typeface="Yanone Kaffeesatz Regular" pitchFamily="2" charset="0"/>
              </a:rPr>
              <a:t> DB1-&gt;Send(p1, ADD, </a:t>
            </a:r>
            <a:r>
              <a:rPr lang="en-US" sz="6000" dirty="0">
                <a:latin typeface="Yanone Kaffeesatz Regular" pitchFamily="2" charset="0"/>
              </a:rPr>
              <a:t>item);</a:t>
            </a:r>
            <a:br>
              <a:rPr lang="en-US" sz="6000" dirty="0">
                <a:latin typeface="Yanone Kaffeesatz Regular" pitchFamily="2" charset="0"/>
              </a:rPr>
            </a:br>
            <a:r>
              <a:rPr lang="en-US" sz="6000" dirty="0">
                <a:solidFill>
                  <a:srgbClr val="FF0000"/>
                </a:solidFill>
                <a:latin typeface="Yanone Kaffeesatz Regular" pitchFamily="2" charset="0"/>
              </a:rPr>
              <a:t>	… crash here …</a:t>
            </a:r>
            <a:r>
              <a:rPr lang="en-US" sz="6000" dirty="0">
                <a:latin typeface="Yanone Kaffeesatz Regular" pitchFamily="2" charset="0"/>
              </a:rPr>
              <a:t/>
            </a:r>
            <a:br>
              <a:rPr lang="en-US" sz="6000" dirty="0">
                <a:latin typeface="Yanone Kaffeesatz Regular" pitchFamily="2" charset="0"/>
              </a:rPr>
            </a:br>
            <a:r>
              <a:rPr lang="en-US" sz="6000" dirty="0">
                <a:latin typeface="Yanone Kaffeesatz Regular" pitchFamily="2" charset="0"/>
              </a:rPr>
              <a:t>  DB2-</a:t>
            </a:r>
            <a:r>
              <a:rPr lang="en-US" sz="6000" dirty="0" smtClean="0">
                <a:latin typeface="Yanone Kaffeesatz Regular" pitchFamily="2" charset="0"/>
              </a:rPr>
              <a:t>&gt;Send(p2</a:t>
            </a:r>
            <a:r>
              <a:rPr lang="en-US" sz="6000" dirty="0">
                <a:latin typeface="Yanone Kaffeesatz Regular" pitchFamily="2" charset="0"/>
              </a:rPr>
              <a:t>, </a:t>
            </a:r>
            <a:r>
              <a:rPr lang="en-US" sz="6000" dirty="0" smtClean="0">
                <a:latin typeface="Yanone Kaffeesatz Regular" pitchFamily="2" charset="0"/>
              </a:rPr>
              <a:t>REMOVE, </a:t>
            </a:r>
            <a:r>
              <a:rPr lang="en-US" sz="6000" dirty="0">
                <a:latin typeface="Yanone Kaffeesatz Regular" pitchFamily="2" charset="0"/>
              </a:rPr>
              <a:t>item);</a:t>
            </a:r>
            <a:br>
              <a:rPr lang="en-US" sz="6000" dirty="0">
                <a:latin typeface="Yanone Kaffeesatz Regular" pitchFamily="2" charset="0"/>
              </a:rPr>
            </a:br>
            <a:r>
              <a:rPr lang="en-US" sz="6000" dirty="0">
                <a:latin typeface="Yanone Kaffeesatz Regular" pitchFamily="2" charset="0"/>
              </a:rPr>
              <a:t>}</a:t>
            </a: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188020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8000" dirty="0" smtClean="0">
                <a:latin typeface="Yanone Kaffeesatz Regular" pitchFamily="2" charset="0"/>
              </a:rPr>
              <a:t>Ignore the error</a:t>
            </a:r>
            <a:r>
              <a:rPr lang="en-US" dirty="0">
                <a:latin typeface="Yanone Kaffeesatz Regular" pitchFamily="2" charset="0"/>
              </a:rPr>
              <a:t/>
            </a:r>
            <a:br>
              <a:rPr lang="en-US" dirty="0">
                <a:latin typeface="Yanone Kaffeesatz Regular" pitchFamily="2" charset="0"/>
              </a:rPr>
            </a:br>
            <a:r>
              <a:rPr lang="en-US" sz="8000" dirty="0" smtClean="0">
                <a:solidFill>
                  <a:schemeClr val="bg1"/>
                </a:solidFill>
                <a:latin typeface="Yanone Kaffeesatz Regular" pitchFamily="2" charset="0"/>
              </a:rPr>
              <a:t>tech support will fix</a:t>
            </a:r>
            <a:br>
              <a:rPr lang="en-US" sz="8000" dirty="0" smtClean="0">
                <a:solidFill>
                  <a:schemeClr val="bg1"/>
                </a:solidFill>
                <a:latin typeface="Yanone Kaffeesatz Regular" pitchFamily="2" charset="0"/>
              </a:rPr>
            </a:br>
            <a:r>
              <a:rPr lang="en-US" sz="8000" dirty="0" smtClean="0">
                <a:solidFill>
                  <a:schemeClr val="bg1"/>
                </a:solidFill>
                <a:latin typeface="Yanone Kaffeesatz Regular" pitchFamily="2" charset="0"/>
              </a:rPr>
              <a:t>ask hackers not to exploit</a:t>
            </a:r>
            <a:endParaRPr lang="en-US" sz="8000" dirty="0">
              <a:solidFill>
                <a:schemeClr val="bg1"/>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282439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8000" dirty="0" smtClean="0">
                <a:latin typeface="Yanone Kaffeesatz Regular" pitchFamily="2" charset="0"/>
              </a:rPr>
              <a:t>Ignore the error</a:t>
            </a:r>
            <a:r>
              <a:rPr lang="en-US" dirty="0">
                <a:latin typeface="Yanone Kaffeesatz Regular" pitchFamily="2" charset="0"/>
              </a:rPr>
              <a:t/>
            </a:r>
            <a:br>
              <a:rPr lang="en-US" dirty="0">
                <a:latin typeface="Yanone Kaffeesatz Regular" pitchFamily="2" charset="0"/>
              </a:rPr>
            </a:br>
            <a:r>
              <a:rPr lang="en-US" sz="8000" dirty="0" smtClean="0">
                <a:solidFill>
                  <a:srgbClr val="FF0000"/>
                </a:solidFill>
                <a:latin typeface="Yanone Kaffeesatz Regular" pitchFamily="2" charset="0"/>
              </a:rPr>
              <a:t>tech support will fix</a:t>
            </a:r>
            <a:br>
              <a:rPr lang="en-US" sz="8000" dirty="0" smtClean="0">
                <a:solidFill>
                  <a:srgbClr val="FF0000"/>
                </a:solidFill>
                <a:latin typeface="Yanone Kaffeesatz Regular" pitchFamily="2" charset="0"/>
              </a:rPr>
            </a:br>
            <a:r>
              <a:rPr lang="en-US" sz="8000" dirty="0" smtClean="0">
                <a:solidFill>
                  <a:schemeClr val="bg1"/>
                </a:solidFill>
                <a:latin typeface="Yanone Kaffeesatz Regular" pitchFamily="2" charset="0"/>
              </a:rPr>
              <a:t>ask hackers not to exploit</a:t>
            </a:r>
            <a:endParaRPr lang="en-US" sz="8000" dirty="0">
              <a:solidFill>
                <a:schemeClr val="bg1"/>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49761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8000" dirty="0" smtClean="0">
                <a:latin typeface="Yanone Kaffeesatz Regular" pitchFamily="2" charset="0"/>
              </a:rPr>
              <a:t>Ignore the error</a:t>
            </a:r>
            <a:r>
              <a:rPr lang="en-US" dirty="0">
                <a:latin typeface="Yanone Kaffeesatz Regular" pitchFamily="2" charset="0"/>
              </a:rPr>
              <a:t/>
            </a:r>
            <a:br>
              <a:rPr lang="en-US" dirty="0">
                <a:latin typeface="Yanone Kaffeesatz Regular" pitchFamily="2" charset="0"/>
              </a:rPr>
            </a:br>
            <a:r>
              <a:rPr lang="en-US" sz="8000" dirty="0" smtClean="0">
                <a:latin typeface="Yanone Kaffeesatz Regular" pitchFamily="2" charset="0"/>
              </a:rPr>
              <a:t>tech support will fix</a:t>
            </a:r>
            <a:r>
              <a:rPr lang="en-US" sz="8000" dirty="0" smtClean="0">
                <a:solidFill>
                  <a:srgbClr val="FF0000"/>
                </a:solidFill>
                <a:latin typeface="Yanone Kaffeesatz Regular" pitchFamily="2" charset="0"/>
              </a:rPr>
              <a:t/>
            </a:r>
            <a:br>
              <a:rPr lang="en-US" sz="8000" dirty="0" smtClean="0">
                <a:solidFill>
                  <a:srgbClr val="FF0000"/>
                </a:solidFill>
                <a:latin typeface="Yanone Kaffeesatz Regular" pitchFamily="2" charset="0"/>
              </a:rPr>
            </a:br>
            <a:r>
              <a:rPr lang="en-US" sz="8000" dirty="0" smtClean="0">
                <a:solidFill>
                  <a:srgbClr val="FF0000"/>
                </a:solidFill>
                <a:latin typeface="Yanone Kaffeesatz Regular" pitchFamily="2" charset="0"/>
              </a:rPr>
              <a:t>ask hackers not to exploit</a:t>
            </a:r>
            <a:endParaRPr lang="en-US" sz="8000" dirty="0">
              <a:solidFill>
                <a:srgbClr val="FF000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36101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4495800" y="474594"/>
            <a:ext cx="4038600" cy="4211707"/>
          </a:xfrm>
          <a:prstGeom prst="rect">
            <a:avLst/>
          </a:prstGeom>
          <a:ln>
            <a:solidFill>
              <a:srgbClr val="002060"/>
            </a:solidFill>
          </a:ln>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6000" dirty="0" smtClean="0">
                <a:latin typeface="Yanone Kaffeesatz Regular" pitchFamily="2" charset="0"/>
              </a:rPr>
              <a:t>Windows (</a:t>
            </a:r>
            <a:r>
              <a:rPr lang="en-US" sz="6000" dirty="0" err="1" smtClean="0">
                <a:latin typeface="Yanone Kaffeesatz Regular" pitchFamily="2" charset="0"/>
              </a:rPr>
              <a:t>iocp</a:t>
            </a:r>
            <a:r>
              <a:rPr lang="en-US" sz="6000" dirty="0" smtClean="0">
                <a:latin typeface="Yanone Kaffeesatz Regular" pitchFamily="2" charset="0"/>
              </a:rPr>
              <a:t>)</a:t>
            </a:r>
          </a:p>
          <a:p>
            <a:pPr algn="l"/>
            <a:r>
              <a:rPr lang="en-US" sz="2800" dirty="0" smtClean="0">
                <a:latin typeface="Yanone Kaffeesatz Regular" pitchFamily="2" charset="0"/>
              </a:rPr>
              <a:t>  </a:t>
            </a:r>
            <a:r>
              <a:rPr lang="en-US" sz="2800" dirty="0" err="1" smtClean="0">
                <a:latin typeface="Yanone Kaffeesatz Regular" pitchFamily="2" charset="0"/>
              </a:rPr>
              <a:t>rv</a:t>
            </a:r>
            <a:r>
              <a:rPr lang="en-US" sz="2800" dirty="0" smtClean="0">
                <a:latin typeface="Yanone Kaffeesatz Regular" pitchFamily="2" charset="0"/>
              </a:rPr>
              <a:t> = </a:t>
            </a:r>
            <a:r>
              <a:rPr lang="en-US" sz="2800" dirty="0" err="1" smtClean="0">
                <a:latin typeface="Yanone Kaffeesatz Regular" pitchFamily="2" charset="0"/>
              </a:rPr>
              <a:t>GetQueuedCompletionStatus</a:t>
            </a:r>
            <a:r>
              <a:rPr lang="en-US" sz="2800" dirty="0" smtClean="0">
                <a:latin typeface="Yanone Kaffeesatz Regular" pitchFamily="2" charset="0"/>
              </a:rPr>
              <a:t>(</a:t>
            </a:r>
          </a:p>
          <a:p>
            <a:pPr algn="l"/>
            <a:r>
              <a:rPr lang="en-US" sz="2800" dirty="0" smtClean="0">
                <a:latin typeface="Yanone Kaffeesatz Regular" pitchFamily="2" charset="0"/>
              </a:rPr>
              <a:t>    _</a:t>
            </a:r>
            <a:r>
              <a:rPr lang="en-US" sz="2800" dirty="0" err="1" smtClean="0">
                <a:latin typeface="Yanone Kaffeesatz Regular" pitchFamily="2" charset="0"/>
              </a:rPr>
              <a:t>pr_completion_port</a:t>
            </a:r>
            <a:r>
              <a:rPr lang="en-US" sz="2800" dirty="0" smtClean="0">
                <a:latin typeface="Yanone Kaffeesatz Regular" pitchFamily="2" charset="0"/>
              </a:rPr>
              <a:t>,</a:t>
            </a:r>
          </a:p>
          <a:p>
            <a:pPr algn="l"/>
            <a:r>
              <a:rPr lang="en-US" sz="2800" dirty="0" smtClean="0">
                <a:latin typeface="Yanone Kaffeesatz Regular" pitchFamily="2" charset="0"/>
              </a:rPr>
              <a:t>    &amp;bytes,</a:t>
            </a:r>
          </a:p>
          <a:p>
            <a:pPr algn="l"/>
            <a:r>
              <a:rPr lang="en-US" sz="2800" dirty="0" smtClean="0">
                <a:latin typeface="Yanone Kaffeesatz Regular" pitchFamily="2" charset="0"/>
              </a:rPr>
              <a:t>    &amp;key,</a:t>
            </a:r>
          </a:p>
          <a:p>
            <a:pPr algn="l"/>
            <a:r>
              <a:rPr lang="en-US" sz="2800" dirty="0" smtClean="0">
                <a:latin typeface="Yanone Kaffeesatz Regular" pitchFamily="2" charset="0"/>
              </a:rPr>
              <a:t>    &amp;</a:t>
            </a:r>
            <a:r>
              <a:rPr lang="en-US" sz="2800" dirty="0" err="1" smtClean="0">
                <a:latin typeface="Yanone Kaffeesatz Regular" pitchFamily="2" charset="0"/>
              </a:rPr>
              <a:t>olp</a:t>
            </a:r>
            <a:r>
              <a:rPr lang="en-US" sz="2800" dirty="0" smtClean="0">
                <a:latin typeface="Yanone Kaffeesatz Regular" pitchFamily="2" charset="0"/>
              </a:rPr>
              <a:t>,</a:t>
            </a:r>
          </a:p>
          <a:p>
            <a:pPr algn="l"/>
            <a:r>
              <a:rPr lang="en-US" sz="2800" dirty="0" smtClean="0">
                <a:latin typeface="Yanone Kaffeesatz Regular" pitchFamily="2" charset="0"/>
              </a:rPr>
              <a:t>    timeout); </a:t>
            </a:r>
          </a:p>
          <a:p>
            <a:pPr algn="l"/>
            <a:r>
              <a:rPr lang="en-US" sz="2800" dirty="0" smtClean="0">
                <a:latin typeface="Yanone Kaffeesatz Regular" pitchFamily="2" charset="0"/>
              </a:rPr>
              <a:t>  if (</a:t>
            </a:r>
            <a:r>
              <a:rPr lang="en-US" sz="2800" dirty="0" err="1" smtClean="0">
                <a:latin typeface="Yanone Kaffeesatz Regular" pitchFamily="2" charset="0"/>
              </a:rPr>
              <a:t>rv</a:t>
            </a:r>
            <a:r>
              <a:rPr lang="en-US" sz="2800" dirty="0" smtClean="0">
                <a:latin typeface="Yanone Kaffeesatz Regular" pitchFamily="2" charset="0"/>
              </a:rPr>
              <a:t> == 0 &amp;&amp; </a:t>
            </a:r>
            <a:r>
              <a:rPr lang="en-US" sz="2800" dirty="0" err="1" smtClean="0">
                <a:latin typeface="Yanone Kaffeesatz Regular" pitchFamily="2" charset="0"/>
              </a:rPr>
              <a:t>olp</a:t>
            </a:r>
            <a:r>
              <a:rPr lang="en-US" sz="2800" dirty="0" smtClean="0">
                <a:latin typeface="Yanone Kaffeesatz Regular" pitchFamily="2" charset="0"/>
              </a:rPr>
              <a:t> == NULL) {</a:t>
            </a:r>
          </a:p>
        </p:txBody>
      </p:sp>
      <p:sp>
        <p:nvSpPr>
          <p:cNvPr id="11" name="Title 1"/>
          <p:cNvSpPr txBox="1">
            <a:spLocks/>
          </p:cNvSpPr>
          <p:nvPr/>
        </p:nvSpPr>
        <p:spPr>
          <a:xfrm>
            <a:off x="457200" y="474592"/>
            <a:ext cx="3886200" cy="4211707"/>
          </a:xfrm>
          <a:prstGeom prst="rect">
            <a:avLst/>
          </a:prstGeom>
          <a:ln>
            <a:solidFill>
              <a:srgbClr val="002060"/>
            </a:solidFill>
          </a:ln>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6000" dirty="0" smtClean="0">
                <a:latin typeface="Yanone Kaffeesatz Regular" pitchFamily="2" charset="0"/>
              </a:rPr>
              <a:t>Linux (</a:t>
            </a:r>
            <a:r>
              <a:rPr lang="en-US" sz="6000" dirty="0" err="1" smtClean="0">
                <a:latin typeface="Yanone Kaffeesatz Regular" pitchFamily="2" charset="0"/>
              </a:rPr>
              <a:t>epoll</a:t>
            </a:r>
            <a:r>
              <a:rPr lang="en-US" sz="6000" dirty="0" smtClean="0">
                <a:latin typeface="Yanone Kaffeesatz Regular" pitchFamily="2" charset="0"/>
              </a:rPr>
              <a:t>)</a:t>
            </a:r>
          </a:p>
          <a:p>
            <a:pPr algn="l"/>
            <a:r>
              <a:rPr lang="en-US" sz="2800" dirty="0" smtClean="0">
                <a:latin typeface="Yanone Kaffeesatz Regular" pitchFamily="2" charset="0"/>
              </a:rPr>
              <a:t>  </a:t>
            </a:r>
            <a:r>
              <a:rPr lang="en-US" sz="2800" dirty="0" err="1" smtClean="0">
                <a:latin typeface="Yanone Kaffeesatz Regular" pitchFamily="2" charset="0"/>
              </a:rPr>
              <a:t>int</a:t>
            </a:r>
            <a:r>
              <a:rPr lang="en-US" sz="2800" dirty="0" smtClean="0">
                <a:latin typeface="Yanone Kaffeesatz Regular" pitchFamily="2" charset="0"/>
              </a:rPr>
              <a:t> </a:t>
            </a:r>
            <a:r>
              <a:rPr lang="en-US" sz="2800" dirty="0" err="1" smtClean="0">
                <a:latin typeface="Yanone Kaffeesatz Regular" pitchFamily="2" charset="0"/>
              </a:rPr>
              <a:t>eventcnt</a:t>
            </a:r>
            <a:r>
              <a:rPr lang="en-US" sz="2800" dirty="0" smtClean="0">
                <a:latin typeface="Yanone Kaffeesatz Regular" pitchFamily="2" charset="0"/>
              </a:rPr>
              <a:t> = </a:t>
            </a:r>
            <a:r>
              <a:rPr lang="en-US" sz="2800" dirty="0" err="1" smtClean="0">
                <a:latin typeface="Yanone Kaffeesatz Regular" pitchFamily="2" charset="0"/>
              </a:rPr>
              <a:t>epoll_wait</a:t>
            </a:r>
            <a:r>
              <a:rPr lang="en-US" sz="2800" dirty="0" smtClean="0">
                <a:latin typeface="Yanone Kaffeesatz Regular" pitchFamily="2" charset="0"/>
              </a:rPr>
              <a:t> (</a:t>
            </a:r>
          </a:p>
          <a:p>
            <a:pPr algn="l"/>
            <a:r>
              <a:rPr lang="en-US" sz="2800" dirty="0" smtClean="0">
                <a:latin typeface="Yanone Kaffeesatz Regular" pitchFamily="2" charset="0"/>
              </a:rPr>
              <a:t>    </a:t>
            </a:r>
            <a:r>
              <a:rPr lang="en-US" sz="2800" dirty="0" err="1" smtClean="0">
                <a:latin typeface="Yanone Kaffeesatz Regular" pitchFamily="2" charset="0"/>
              </a:rPr>
              <a:t>backend_fd</a:t>
            </a:r>
            <a:r>
              <a:rPr lang="en-US" sz="2800" dirty="0" smtClean="0">
                <a:latin typeface="Yanone Kaffeesatz Regular" pitchFamily="2" charset="0"/>
              </a:rPr>
              <a:t>,</a:t>
            </a:r>
          </a:p>
          <a:p>
            <a:pPr algn="l"/>
            <a:r>
              <a:rPr lang="en-US" sz="2800" dirty="0" smtClean="0">
                <a:latin typeface="Yanone Kaffeesatz Regular" pitchFamily="2" charset="0"/>
              </a:rPr>
              <a:t>    </a:t>
            </a:r>
            <a:r>
              <a:rPr lang="en-US" sz="2800" dirty="0" err="1" smtClean="0">
                <a:latin typeface="Yanone Kaffeesatz Regular" pitchFamily="2" charset="0"/>
              </a:rPr>
              <a:t>epoll_events</a:t>
            </a:r>
            <a:r>
              <a:rPr lang="en-US" sz="2800" dirty="0" smtClean="0">
                <a:latin typeface="Yanone Kaffeesatz Regular" pitchFamily="2" charset="0"/>
              </a:rPr>
              <a:t>,</a:t>
            </a:r>
          </a:p>
          <a:p>
            <a:pPr algn="l"/>
            <a:r>
              <a:rPr lang="en-US" sz="2800" dirty="0" smtClean="0">
                <a:latin typeface="Yanone Kaffeesatz Regular" pitchFamily="2" charset="0"/>
              </a:rPr>
              <a:t>    </a:t>
            </a:r>
            <a:r>
              <a:rPr lang="en-US" sz="2800" dirty="0" err="1" smtClean="0">
                <a:latin typeface="Yanone Kaffeesatz Regular" pitchFamily="2" charset="0"/>
              </a:rPr>
              <a:t>epoll_eventmax</a:t>
            </a:r>
            <a:r>
              <a:rPr lang="en-US" sz="2800" dirty="0" smtClean="0">
                <a:latin typeface="Yanone Kaffeesatz Regular" pitchFamily="2" charset="0"/>
              </a:rPr>
              <a:t>,</a:t>
            </a:r>
          </a:p>
          <a:p>
            <a:pPr algn="l"/>
            <a:r>
              <a:rPr lang="en-US" sz="2800" dirty="0" smtClean="0">
                <a:latin typeface="Yanone Kaffeesatz Regular" pitchFamily="2" charset="0"/>
              </a:rPr>
              <a:t>    timeout);</a:t>
            </a:r>
          </a:p>
          <a:p>
            <a:pPr algn="l"/>
            <a:r>
              <a:rPr lang="en-US" sz="2800" dirty="0" smtClean="0">
                <a:latin typeface="Yanone Kaffeesatz Regular" pitchFamily="2" charset="0"/>
              </a:rPr>
              <a:t>  if (</a:t>
            </a:r>
            <a:r>
              <a:rPr lang="en-US" sz="2800" dirty="0" err="1" smtClean="0">
                <a:latin typeface="Yanone Kaffeesatz Regular" pitchFamily="2" charset="0"/>
              </a:rPr>
              <a:t>expect_false</a:t>
            </a:r>
            <a:r>
              <a:rPr lang="en-US" sz="2800" dirty="0" smtClean="0">
                <a:latin typeface="Yanone Kaffeesatz Regular" pitchFamily="2" charset="0"/>
              </a:rPr>
              <a:t>(</a:t>
            </a:r>
            <a:r>
              <a:rPr lang="en-US" sz="2800" dirty="0" err="1" smtClean="0">
                <a:latin typeface="Yanone Kaffeesatz Regular" pitchFamily="2" charset="0"/>
              </a:rPr>
              <a:t>eventcnt</a:t>
            </a:r>
            <a:r>
              <a:rPr lang="en-US" sz="2800" dirty="0" smtClean="0">
                <a:latin typeface="Yanone Kaffeesatz Regular" pitchFamily="2" charset="0"/>
              </a:rPr>
              <a:t> &lt; 0)) {</a:t>
            </a:r>
          </a:p>
          <a:p>
            <a:pPr algn="l"/>
            <a:r>
              <a:rPr lang="en-US" sz="2800" dirty="0" smtClean="0">
                <a:latin typeface="Yanone Kaffeesatz Regular" pitchFamily="2" charset="0"/>
              </a:rPr>
              <a:t>      if (</a:t>
            </a:r>
            <a:r>
              <a:rPr lang="en-US" sz="2800" dirty="0" err="1" smtClean="0">
                <a:latin typeface="Yanone Kaffeesatz Regular" pitchFamily="2" charset="0"/>
              </a:rPr>
              <a:t>errno</a:t>
            </a:r>
            <a:r>
              <a:rPr lang="en-US" sz="2800" dirty="0" smtClean="0">
                <a:latin typeface="Yanone Kaffeesatz Regular" pitchFamily="2" charset="0"/>
              </a:rPr>
              <a:t> != EINTR)</a:t>
            </a:r>
          </a:p>
        </p:txBody>
      </p:sp>
      <p:sp>
        <p:nvSpPr>
          <p:cNvPr id="4" name="TextBox 3"/>
          <p:cNvSpPr txBox="1"/>
          <p:nvPr/>
        </p:nvSpPr>
        <p:spPr>
          <a:xfrm>
            <a:off x="4267200" y="4778573"/>
            <a:ext cx="1752600" cy="307777"/>
          </a:xfrm>
          <a:prstGeom prst="rect">
            <a:avLst/>
          </a:prstGeom>
          <a:noFill/>
        </p:spPr>
        <p:txBody>
          <a:bodyPr wrap="square" rtlCol="0">
            <a:spAutoFit/>
          </a:bodyPr>
          <a:lstStyle/>
          <a:p>
            <a:r>
              <a:rPr lang="en-US" sz="1400" dirty="0" smtClean="0">
                <a:solidFill>
                  <a:schemeClr val="bg1">
                    <a:lumMod val="50000"/>
                  </a:schemeClr>
                </a:solidFill>
              </a:rPr>
              <a:t>Why </a:t>
            </a:r>
            <a:r>
              <a:rPr lang="en-US" sz="1400" dirty="0">
                <a:solidFill>
                  <a:schemeClr val="bg1">
                    <a:lumMod val="50000"/>
                  </a:schemeClr>
                </a:solidFill>
              </a:rPr>
              <a:t>are we here</a:t>
            </a:r>
            <a:r>
              <a:rPr lang="en-US" sz="1400" dirty="0" smtClean="0">
                <a:solidFill>
                  <a:schemeClr val="bg1">
                    <a:lumMod val="50000"/>
                  </a:schemeClr>
                </a:solidFill>
              </a:rPr>
              <a:t>? </a:t>
            </a:r>
            <a:endParaRPr lang="en-US" sz="1400" dirty="0">
              <a:solidFill>
                <a:schemeClr val="bg1">
                  <a:lumMod val="50000"/>
                </a:schemeClr>
              </a:solidFill>
            </a:endParaRPr>
          </a:p>
        </p:txBody>
      </p:sp>
      <p:cxnSp>
        <p:nvCxnSpPr>
          <p:cNvPr id="5" name="Straight Connector 4"/>
          <p:cNvCxnSpPr/>
          <p:nvPr/>
        </p:nvCxnSpPr>
        <p:spPr>
          <a:xfrm>
            <a:off x="5410200" y="4967689"/>
            <a:ext cx="838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431776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Rollback the transaction</a:t>
            </a:r>
            <a:br>
              <a:rPr lang="en-US" sz="8000" dirty="0" smtClean="0">
                <a:latin typeface="Yanone Kaffeesatz Regular" pitchFamily="2" charset="0"/>
              </a:rPr>
            </a:br>
            <a:r>
              <a:rPr lang="en-US" sz="8000" dirty="0" smtClean="0">
                <a:latin typeface="Yanone Kaffeesatz Regular" pitchFamily="2" charset="0"/>
              </a:rPr>
              <a:t> </a:t>
            </a:r>
            <a:br>
              <a:rPr lang="en-US" sz="8000" dirty="0" smtClean="0">
                <a:latin typeface="Yanone Kaffeesatz Regular" pitchFamily="2" charset="0"/>
              </a:rPr>
            </a:br>
            <a:endParaRPr lang="en-US" sz="8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59914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Rollback the transaction</a:t>
            </a:r>
            <a:br>
              <a:rPr lang="en-US" sz="8000" dirty="0" smtClean="0">
                <a:latin typeface="Yanone Kaffeesatz Regular" pitchFamily="2" charset="0"/>
              </a:rPr>
            </a:br>
            <a:r>
              <a:rPr lang="en-US" sz="8000" dirty="0" smtClean="0">
                <a:solidFill>
                  <a:srgbClr val="FF0000"/>
                </a:solidFill>
                <a:latin typeface="Yanone Kaffeesatz Regular" pitchFamily="2" charset="0"/>
              </a:rPr>
              <a:t>and hope rollback doesn't fail too</a:t>
            </a:r>
            <a:endParaRPr lang="en-US" sz="8000" dirty="0">
              <a:solidFill>
                <a:srgbClr val="FF000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305849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Two phase commit</a:t>
            </a:r>
            <a:br>
              <a:rPr lang="en-US" dirty="0" smtClean="0"/>
            </a:br>
            <a:r>
              <a:rPr lang="en-US" dirty="0"/>
              <a:t/>
            </a:r>
            <a:br>
              <a:rPr lang="en-US" dirty="0"/>
            </a:b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75272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Two phase commit</a:t>
            </a:r>
            <a:br>
              <a:rPr lang="en-US" dirty="0" smtClean="0"/>
            </a:br>
            <a:r>
              <a:rPr lang="en-US" dirty="0" smtClean="0">
                <a:solidFill>
                  <a:srgbClr val="FF0000"/>
                </a:solidFill>
              </a:rPr>
              <a:t>KILLS DB performance</a:t>
            </a:r>
            <a:r>
              <a:rPr lang="en-US" dirty="0"/>
              <a:t/>
            </a:r>
            <a:br>
              <a:rPr lang="en-US" dirty="0"/>
            </a:b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228502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Two phase commit</a:t>
            </a:r>
            <a:br>
              <a:rPr lang="en-US" dirty="0" smtClean="0"/>
            </a:br>
            <a:r>
              <a:rPr lang="en-US" dirty="0" smtClean="0"/>
              <a:t>KILLS DB performance</a:t>
            </a:r>
            <a:r>
              <a:rPr lang="en-US" dirty="0"/>
              <a:t/>
            </a:r>
            <a:br>
              <a:rPr lang="en-US" dirty="0"/>
            </a:br>
            <a:r>
              <a:rPr lang="en-US" dirty="0" smtClean="0">
                <a:solidFill>
                  <a:srgbClr val="FF0000"/>
                </a:solidFill>
              </a:rPr>
              <a:t>NOT guaranteed</a:t>
            </a:r>
            <a:endParaRPr lang="en-US" dirty="0">
              <a:solidFill>
                <a:srgbClr val="FF000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853520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Solution:</a:t>
            </a:r>
            <a:br>
              <a:rPr lang="en-US" sz="8000" dirty="0" smtClean="0">
                <a:latin typeface="Yanone Kaffeesatz Regular" pitchFamily="2" charset="0"/>
              </a:rPr>
            </a:br>
            <a:r>
              <a:rPr lang="en-US" sz="8000" dirty="0" smtClean="0">
                <a:latin typeface="Yanone Kaffeesatz Regular" pitchFamily="2" charset="0"/>
              </a:rPr>
              <a:t>Transaction queuing</a:t>
            </a:r>
            <a:endParaRPr lang="en-US" sz="8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34749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6000" dirty="0" err="1" smtClean="0">
                <a:latin typeface="Yanone Kaffeesatz Regular" pitchFamily="2" charset="0"/>
              </a:rPr>
              <a:t>GameSrv_TradeItem</a:t>
            </a:r>
            <a:r>
              <a:rPr lang="en-US" sz="6000" dirty="0" smtClean="0">
                <a:latin typeface="Yanone Kaffeesatz Regular" pitchFamily="2" charset="0"/>
              </a:rPr>
              <a:t> (…) {</a:t>
            </a:r>
            <a:r>
              <a:rPr lang="en-US" sz="6000" dirty="0">
                <a:latin typeface="Yanone Kaffeesatz Regular" pitchFamily="2" charset="0"/>
              </a:rPr>
              <a:t/>
            </a:r>
            <a:br>
              <a:rPr lang="en-US" sz="6000" dirty="0">
                <a:latin typeface="Yanone Kaffeesatz Regular" pitchFamily="2" charset="0"/>
              </a:rPr>
            </a:br>
            <a:r>
              <a:rPr lang="en-US" sz="6000" dirty="0">
                <a:latin typeface="Yanone Kaffeesatz Regular" pitchFamily="2" charset="0"/>
              </a:rPr>
              <a:t> </a:t>
            </a:r>
            <a:r>
              <a:rPr lang="en-US" sz="6000" dirty="0" smtClean="0">
                <a:latin typeface="Yanone Kaffeesatz Regular" pitchFamily="2" charset="0"/>
              </a:rPr>
              <a:t> DB1-</a:t>
            </a:r>
            <a:r>
              <a:rPr lang="en-US" sz="6000" dirty="0">
                <a:latin typeface="Yanone Kaffeesatz Regular" pitchFamily="2" charset="0"/>
              </a:rPr>
              <a:t>&gt;Send(p1, </a:t>
            </a:r>
            <a:r>
              <a:rPr lang="en-US" sz="6000" dirty="0" smtClean="0">
                <a:latin typeface="Yanone Kaffeesatz Regular" pitchFamily="2" charset="0"/>
              </a:rPr>
              <a:t>ADD, </a:t>
            </a:r>
            <a:r>
              <a:rPr lang="en-US" sz="6000" dirty="0">
                <a:latin typeface="Yanone Kaffeesatz Regular" pitchFamily="2" charset="0"/>
              </a:rPr>
              <a:t>item);</a:t>
            </a:r>
            <a:br>
              <a:rPr lang="en-US" sz="6000" dirty="0">
                <a:latin typeface="Yanone Kaffeesatz Regular" pitchFamily="2" charset="0"/>
              </a:rPr>
            </a:br>
            <a:r>
              <a:rPr lang="en-US" sz="6000" dirty="0">
                <a:solidFill>
                  <a:srgbClr val="FF0000"/>
                </a:solidFill>
                <a:latin typeface="Yanone Kaffeesatz Regular" pitchFamily="2" charset="0"/>
              </a:rPr>
              <a:t>	… crash here …</a:t>
            </a:r>
            <a:r>
              <a:rPr lang="en-US" sz="6000" dirty="0">
                <a:latin typeface="Yanone Kaffeesatz Regular" pitchFamily="2" charset="0"/>
              </a:rPr>
              <a:t/>
            </a:r>
            <a:br>
              <a:rPr lang="en-US" sz="6000" dirty="0">
                <a:latin typeface="Yanone Kaffeesatz Regular" pitchFamily="2" charset="0"/>
              </a:rPr>
            </a:br>
            <a:r>
              <a:rPr lang="en-US" sz="6000" dirty="0">
                <a:latin typeface="Yanone Kaffeesatz Regular" pitchFamily="2" charset="0"/>
              </a:rPr>
              <a:t>  DB2-&gt;Send(p2, </a:t>
            </a:r>
            <a:r>
              <a:rPr lang="en-US" sz="6000" dirty="0" smtClean="0">
                <a:latin typeface="Yanone Kaffeesatz Regular" pitchFamily="2" charset="0"/>
              </a:rPr>
              <a:t>REMOVE, </a:t>
            </a:r>
            <a:r>
              <a:rPr lang="en-US" sz="6000" dirty="0">
                <a:latin typeface="Yanone Kaffeesatz Regular" pitchFamily="2" charset="0"/>
              </a:rPr>
              <a:t>item);</a:t>
            </a:r>
            <a:br>
              <a:rPr lang="en-US" sz="6000" dirty="0">
                <a:latin typeface="Yanone Kaffeesatz Regular" pitchFamily="2" charset="0"/>
              </a:rPr>
            </a:br>
            <a:r>
              <a:rPr lang="en-US" sz="6000" dirty="0">
                <a:latin typeface="Yanone Kaffeesatz Regular" pitchFamily="2" charset="0"/>
              </a:rPr>
              <a:t>}</a:t>
            </a: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657700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6000" dirty="0" err="1" smtClean="0">
                <a:latin typeface="Yanone Kaffeesatz Regular" pitchFamily="2" charset="0"/>
              </a:rPr>
              <a:t>GameSrv_TradeItem</a:t>
            </a:r>
            <a:r>
              <a:rPr lang="en-US" sz="6000" dirty="0" smtClean="0">
                <a:latin typeface="Yanone Kaffeesatz Regular" pitchFamily="2" charset="0"/>
              </a:rPr>
              <a:t> (…) {</a:t>
            </a:r>
            <a:r>
              <a:rPr lang="en-US" sz="6000" dirty="0">
                <a:latin typeface="Yanone Kaffeesatz Regular" pitchFamily="2" charset="0"/>
              </a:rPr>
              <a:t/>
            </a:r>
            <a:br>
              <a:rPr lang="en-US" sz="6000" dirty="0">
                <a:latin typeface="Yanone Kaffeesatz Regular" pitchFamily="2" charset="0"/>
              </a:rPr>
            </a:br>
            <a:r>
              <a:rPr lang="en-US" sz="6000" dirty="0" smtClean="0">
                <a:latin typeface="Yanone Kaffeesatz Regular" pitchFamily="2" charset="0"/>
              </a:rPr>
              <a:t>  DB1-&gt;Send(p1, ADD, item);</a:t>
            </a:r>
            <a:br>
              <a:rPr lang="en-US" sz="6000" dirty="0" smtClean="0">
                <a:latin typeface="Yanone Kaffeesatz Regular" pitchFamily="2" charset="0"/>
              </a:rPr>
            </a:br>
            <a:r>
              <a:rPr lang="en-US" sz="6000" dirty="0" smtClean="0">
                <a:latin typeface="Yanone Kaffeesatz Regular" pitchFamily="2" charset="0"/>
              </a:rPr>
              <a:t>	</a:t>
            </a:r>
            <a:r>
              <a:rPr lang="en-US" sz="6000" dirty="0" smtClean="0">
                <a:solidFill>
                  <a:schemeClr val="bg1"/>
                </a:solidFill>
                <a:latin typeface="Yanone Kaffeesatz Regular" pitchFamily="2" charset="0"/>
              </a:rPr>
              <a:t>… crash here …</a:t>
            </a:r>
            <a:r>
              <a:rPr lang="en-US" sz="6000" dirty="0">
                <a:latin typeface="Yanone Kaffeesatz Regular" pitchFamily="2" charset="0"/>
              </a:rPr>
              <a:t/>
            </a:r>
            <a:br>
              <a:rPr lang="en-US" sz="6000" dirty="0">
                <a:latin typeface="Yanone Kaffeesatz Regular" pitchFamily="2" charset="0"/>
              </a:rPr>
            </a:br>
            <a:r>
              <a:rPr lang="en-US" sz="6000" dirty="0" smtClean="0">
                <a:latin typeface="Yanone Kaffeesatz Regular" pitchFamily="2" charset="0"/>
              </a:rPr>
              <a:t>  DB2-&gt;Send(p2, REMOVE, item);</a:t>
            </a:r>
            <a:br>
              <a:rPr lang="en-US" sz="6000" dirty="0" smtClean="0">
                <a:latin typeface="Yanone Kaffeesatz Regular" pitchFamily="2" charset="0"/>
              </a:rPr>
            </a:br>
            <a:r>
              <a:rPr lang="en-US" sz="6000" dirty="0" smtClean="0">
                <a:latin typeface="Yanone Kaffeesatz Regular" pitchFamily="2" charset="0"/>
              </a:rPr>
              <a:t>}</a:t>
            </a:r>
            <a:endParaRPr lang="en-US" sz="6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699488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6000" dirty="0" err="1" smtClean="0">
                <a:latin typeface="Yanone Kaffeesatz Regular" pitchFamily="2" charset="0"/>
              </a:rPr>
              <a:t>GameSrv_TradeItem</a:t>
            </a:r>
            <a:r>
              <a:rPr lang="en-US" sz="6000" dirty="0" smtClean="0">
                <a:latin typeface="Yanone Kaffeesatz Regular" pitchFamily="2" charset="0"/>
              </a:rPr>
              <a:t> (…) {</a:t>
            </a:r>
            <a:br>
              <a:rPr lang="en-US" sz="6000" dirty="0" smtClean="0">
                <a:latin typeface="Yanone Kaffeesatz Regular" pitchFamily="2" charset="0"/>
              </a:rPr>
            </a:br>
            <a:r>
              <a:rPr lang="en-US" sz="6000" dirty="0">
                <a:latin typeface="Yanone Kaffeesatz Regular" pitchFamily="2" charset="0"/>
              </a:rPr>
              <a:t/>
            </a:r>
            <a:br>
              <a:rPr lang="en-US" sz="6000" dirty="0">
                <a:latin typeface="Yanone Kaffeesatz Regular" pitchFamily="2" charset="0"/>
              </a:rPr>
            </a:br>
            <a:r>
              <a:rPr lang="en-US" sz="6000" dirty="0" smtClean="0">
                <a:latin typeface="Yanone Kaffeesatz Regular" pitchFamily="2" charset="0"/>
              </a:rPr>
              <a:t>DB2-&gt;Trade(p2, p1, DB1, item);</a:t>
            </a:r>
            <a:br>
              <a:rPr lang="en-US" sz="6000" dirty="0" smtClean="0">
                <a:latin typeface="Yanone Kaffeesatz Regular" pitchFamily="2" charset="0"/>
              </a:rPr>
            </a:br>
            <a:r>
              <a:rPr lang="en-US" sz="6000" dirty="0">
                <a:latin typeface="Yanone Kaffeesatz Regular" pitchFamily="2" charset="0"/>
              </a:rPr>
              <a:t/>
            </a:r>
            <a:br>
              <a:rPr lang="en-US" sz="6000" dirty="0">
                <a:latin typeface="Yanone Kaffeesatz Regular" pitchFamily="2" charset="0"/>
              </a:rPr>
            </a:br>
            <a:r>
              <a:rPr lang="en-US" sz="6000" dirty="0" smtClean="0">
                <a:latin typeface="Yanone Kaffeesatz Regular" pitchFamily="2" charset="0"/>
              </a:rPr>
              <a:t>}</a:t>
            </a:r>
            <a:endParaRPr lang="en-US" sz="6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781895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6600" dirty="0" smtClean="0">
                <a:latin typeface="Yanone Kaffeesatz Regular" pitchFamily="2" charset="0"/>
              </a:rPr>
              <a:t>DB2: </a:t>
            </a:r>
            <a:r>
              <a:rPr lang="en-US" sz="6600" dirty="0" smtClean="0">
                <a:solidFill>
                  <a:schemeClr val="bg1"/>
                </a:solidFill>
                <a:latin typeface="Yanone Kaffeesatz Regular" pitchFamily="2" charset="0"/>
              </a:rPr>
              <a:t>begin transaction</a:t>
            </a:r>
            <a:r>
              <a:rPr lang="en-US" sz="6600" dirty="0" smtClean="0">
                <a:latin typeface="Yanone Kaffeesatz Regular" pitchFamily="2" charset="0"/>
              </a:rPr>
              <a:t/>
            </a:r>
            <a:br>
              <a:rPr lang="en-US" sz="6600" dirty="0" smtClean="0">
                <a:latin typeface="Yanone Kaffeesatz Regular" pitchFamily="2" charset="0"/>
              </a:rPr>
            </a:br>
            <a:r>
              <a:rPr lang="en-US" sz="6600" dirty="0" smtClean="0">
                <a:latin typeface="Yanone Kaffeesatz Regular" pitchFamily="2" charset="0"/>
              </a:rPr>
              <a:t>  remove(p2, item)</a:t>
            </a:r>
            <a:br>
              <a:rPr lang="en-US" sz="6600" dirty="0" smtClean="0">
                <a:latin typeface="Yanone Kaffeesatz Regular" pitchFamily="2" charset="0"/>
              </a:rPr>
            </a:br>
            <a:r>
              <a:rPr lang="en-US" sz="6600" dirty="0" smtClean="0">
                <a:latin typeface="Yanone Kaffeesatz Regular" pitchFamily="2" charset="0"/>
              </a:rPr>
              <a:t>  queue-add(DB1, p1, item)</a:t>
            </a:r>
            <a:r>
              <a:rPr lang="en-US" sz="6600" dirty="0">
                <a:latin typeface="Yanone Kaffeesatz Regular" pitchFamily="2" charset="0"/>
              </a:rPr>
              <a:t/>
            </a:r>
            <a:br>
              <a:rPr lang="en-US" sz="6600" dirty="0">
                <a:latin typeface="Yanone Kaffeesatz Regular" pitchFamily="2" charset="0"/>
              </a:rPr>
            </a:br>
            <a:r>
              <a:rPr lang="en-US" sz="6600" dirty="0" smtClean="0">
                <a:solidFill>
                  <a:schemeClr val="bg1"/>
                </a:solidFill>
                <a:latin typeface="Yanone Kaffeesatz Regular" pitchFamily="2" charset="0"/>
              </a:rPr>
              <a:t>commit transaction</a:t>
            </a:r>
            <a:endParaRPr lang="en-US" sz="6600" dirty="0">
              <a:solidFill>
                <a:schemeClr val="bg1"/>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9955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Too low level!</a:t>
            </a:r>
            <a:endParaRPr lang="en-US" sz="8000" dirty="0">
              <a:latin typeface="Yanone Kaffeesatz Regular" pitchFamily="2" charset="0"/>
            </a:endParaRPr>
          </a:p>
        </p:txBody>
      </p:sp>
      <p:sp>
        <p:nvSpPr>
          <p:cNvPr id="3" name="TextBox 2"/>
          <p:cNvSpPr txBox="1"/>
          <p:nvPr/>
        </p:nvSpPr>
        <p:spPr>
          <a:xfrm>
            <a:off x="4267200" y="4778573"/>
            <a:ext cx="1752600" cy="307777"/>
          </a:xfrm>
          <a:prstGeom prst="rect">
            <a:avLst/>
          </a:prstGeom>
          <a:noFill/>
        </p:spPr>
        <p:txBody>
          <a:bodyPr wrap="square" rtlCol="0">
            <a:spAutoFit/>
          </a:bodyPr>
          <a:lstStyle/>
          <a:p>
            <a:r>
              <a:rPr lang="en-US" sz="1400" dirty="0" smtClean="0">
                <a:solidFill>
                  <a:schemeClr val="bg1">
                    <a:lumMod val="50000"/>
                  </a:schemeClr>
                </a:solidFill>
              </a:rPr>
              <a:t>Why </a:t>
            </a:r>
            <a:r>
              <a:rPr lang="en-US" sz="1400" dirty="0">
                <a:solidFill>
                  <a:schemeClr val="bg1">
                    <a:lumMod val="50000"/>
                  </a:schemeClr>
                </a:solidFill>
              </a:rPr>
              <a:t>are we here</a:t>
            </a:r>
            <a:r>
              <a:rPr lang="en-US" sz="1400" dirty="0" smtClean="0">
                <a:solidFill>
                  <a:schemeClr val="bg1">
                    <a:lumMod val="50000"/>
                  </a:schemeClr>
                </a:solidFill>
              </a:rPr>
              <a:t>? </a:t>
            </a:r>
            <a:endParaRPr lang="en-US" sz="1400" dirty="0">
              <a:solidFill>
                <a:schemeClr val="bg1">
                  <a:lumMod val="50000"/>
                </a:schemeClr>
              </a:solidFill>
            </a:endParaRPr>
          </a:p>
        </p:txBody>
      </p:sp>
      <p:cxnSp>
        <p:nvCxnSpPr>
          <p:cNvPr id="4" name="Straight Connector 3"/>
          <p:cNvCxnSpPr/>
          <p:nvPr/>
        </p:nvCxnSpPr>
        <p:spPr>
          <a:xfrm>
            <a:off x="5410200" y="4967689"/>
            <a:ext cx="838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364554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6600" dirty="0" smtClean="0">
                <a:latin typeface="Yanone Kaffeesatz Regular" pitchFamily="2" charset="0"/>
              </a:rPr>
              <a:t>DB2: </a:t>
            </a:r>
            <a:r>
              <a:rPr lang="en-US" sz="6600" dirty="0" smtClean="0">
                <a:solidFill>
                  <a:srgbClr val="00B050"/>
                </a:solidFill>
                <a:latin typeface="Yanone Kaffeesatz Regular" pitchFamily="2" charset="0"/>
              </a:rPr>
              <a:t>begin transaction</a:t>
            </a:r>
            <a:r>
              <a:rPr lang="en-US" sz="6600" dirty="0" smtClean="0">
                <a:latin typeface="Yanone Kaffeesatz Regular" pitchFamily="2" charset="0"/>
              </a:rPr>
              <a:t/>
            </a:r>
            <a:br>
              <a:rPr lang="en-US" sz="6600" dirty="0" smtClean="0">
                <a:latin typeface="Yanone Kaffeesatz Regular" pitchFamily="2" charset="0"/>
              </a:rPr>
            </a:br>
            <a:r>
              <a:rPr lang="en-US" sz="6600" dirty="0" smtClean="0">
                <a:latin typeface="Yanone Kaffeesatz Regular" pitchFamily="2" charset="0"/>
              </a:rPr>
              <a:t>  remove(p2, item)</a:t>
            </a:r>
            <a:br>
              <a:rPr lang="en-US" sz="6600" dirty="0" smtClean="0">
                <a:latin typeface="Yanone Kaffeesatz Regular" pitchFamily="2" charset="0"/>
              </a:rPr>
            </a:br>
            <a:r>
              <a:rPr lang="en-US" sz="6600" dirty="0" smtClean="0">
                <a:latin typeface="Yanone Kaffeesatz Regular" pitchFamily="2" charset="0"/>
              </a:rPr>
              <a:t>  queue-add(DB1, p1, item)</a:t>
            </a:r>
            <a:r>
              <a:rPr lang="en-US" sz="6600" dirty="0">
                <a:latin typeface="Yanone Kaffeesatz Regular" pitchFamily="2" charset="0"/>
              </a:rPr>
              <a:t/>
            </a:r>
            <a:br>
              <a:rPr lang="en-US" sz="6600" dirty="0">
                <a:latin typeface="Yanone Kaffeesatz Regular" pitchFamily="2" charset="0"/>
              </a:rPr>
            </a:br>
            <a:r>
              <a:rPr lang="en-US" sz="6600" dirty="0" smtClean="0">
                <a:solidFill>
                  <a:srgbClr val="00B050"/>
                </a:solidFill>
                <a:latin typeface="Yanone Kaffeesatz Regular" pitchFamily="2" charset="0"/>
              </a:rPr>
              <a:t>commit transaction</a:t>
            </a:r>
            <a:endParaRPr lang="en-US" sz="6600" dirty="0">
              <a:solidFill>
                <a:srgbClr val="00B05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589345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6600" dirty="0">
                <a:latin typeface="Yanone Kaffeesatz Regular" pitchFamily="2" charset="0"/>
              </a:rPr>
              <a:t>DB2: begin transaction</a:t>
            </a:r>
            <a:r>
              <a:rPr lang="en-US" sz="6600" dirty="0" smtClean="0">
                <a:latin typeface="Yanone Kaffeesatz Regular" pitchFamily="2" charset="0"/>
              </a:rPr>
              <a:t/>
            </a:r>
            <a:br>
              <a:rPr lang="en-US" sz="6600" dirty="0" smtClean="0">
                <a:latin typeface="Yanone Kaffeesatz Regular" pitchFamily="2" charset="0"/>
              </a:rPr>
            </a:br>
            <a:r>
              <a:rPr lang="en-US" sz="6600" dirty="0" smtClean="0">
                <a:latin typeface="Yanone Kaffeesatz Regular" pitchFamily="2" charset="0"/>
              </a:rPr>
              <a:t>  remove(p2, item)</a:t>
            </a:r>
            <a:br>
              <a:rPr lang="en-US" sz="6600" dirty="0" smtClean="0">
                <a:latin typeface="Yanone Kaffeesatz Regular" pitchFamily="2" charset="0"/>
              </a:rPr>
            </a:br>
            <a:r>
              <a:rPr lang="en-US" sz="6600" dirty="0" smtClean="0">
                <a:latin typeface="Yanone Kaffeesatz Regular" pitchFamily="2" charset="0"/>
              </a:rPr>
              <a:t>  </a:t>
            </a:r>
            <a:r>
              <a:rPr lang="en-US" sz="6600" dirty="0" smtClean="0">
                <a:solidFill>
                  <a:srgbClr val="00B050"/>
                </a:solidFill>
                <a:latin typeface="Yanone Kaffeesatz Regular" pitchFamily="2" charset="0"/>
              </a:rPr>
              <a:t>queue-add</a:t>
            </a:r>
            <a:r>
              <a:rPr lang="en-US" sz="6600" dirty="0" smtClean="0">
                <a:latin typeface="Yanone Kaffeesatz Regular" pitchFamily="2" charset="0"/>
              </a:rPr>
              <a:t>(DB1, p1, item)</a:t>
            </a:r>
            <a:r>
              <a:rPr lang="en-US" sz="6600" dirty="0">
                <a:latin typeface="Yanone Kaffeesatz Regular" pitchFamily="2" charset="0"/>
              </a:rPr>
              <a:t/>
            </a:r>
            <a:br>
              <a:rPr lang="en-US" sz="6600" dirty="0">
                <a:latin typeface="Yanone Kaffeesatz Regular" pitchFamily="2" charset="0"/>
              </a:rPr>
            </a:br>
            <a:r>
              <a:rPr lang="en-US" sz="6600" dirty="0" smtClean="0">
                <a:latin typeface="Yanone Kaffeesatz Regular" pitchFamily="2" charset="0"/>
              </a:rPr>
              <a:t>commit transaction</a:t>
            </a:r>
            <a:endParaRPr lang="en-US" sz="66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299013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Autofit/>
          </a:bodyPr>
          <a:lstStyle/>
          <a:p>
            <a:pPr algn="l"/>
            <a:r>
              <a:rPr lang="en-US" sz="4800" dirty="0" smtClean="0">
                <a:latin typeface="Yanone Kaffeesatz Regular" pitchFamily="2" charset="0"/>
              </a:rPr>
              <a:t>worker: while true do</a:t>
            </a:r>
            <a:br>
              <a:rPr lang="en-US" sz="4800" dirty="0" smtClean="0">
                <a:latin typeface="Yanone Kaffeesatz Regular" pitchFamily="2" charset="0"/>
              </a:rPr>
            </a:br>
            <a:r>
              <a:rPr lang="en-US" sz="4800" dirty="0" smtClean="0">
                <a:latin typeface="Yanone Kaffeesatz Regular" pitchFamily="2" charset="0"/>
              </a:rPr>
              <a:t>  get-transaction (&amp;</a:t>
            </a:r>
            <a:r>
              <a:rPr lang="en-US" sz="4800" dirty="0" err="1" smtClean="0">
                <a:latin typeface="Yanone Kaffeesatz Regular" pitchFamily="2" charset="0"/>
              </a:rPr>
              <a:t>src</a:t>
            </a:r>
            <a:r>
              <a:rPr lang="en-US" sz="4800" dirty="0" smtClean="0">
                <a:latin typeface="Yanone Kaffeesatz Regular" pitchFamily="2" charset="0"/>
              </a:rPr>
              <a:t>, &amp;</a:t>
            </a:r>
            <a:r>
              <a:rPr lang="en-US" sz="4800" dirty="0" err="1" smtClean="0">
                <a:latin typeface="Yanone Kaffeesatz Regular" pitchFamily="2" charset="0"/>
              </a:rPr>
              <a:t>dst</a:t>
            </a:r>
            <a:r>
              <a:rPr lang="en-US" sz="4800" dirty="0" smtClean="0">
                <a:latin typeface="Yanone Kaffeesatz Regular" pitchFamily="2" charset="0"/>
              </a:rPr>
              <a:t>, &amp;trans)</a:t>
            </a:r>
            <a:br>
              <a:rPr lang="en-US" sz="4800" dirty="0" smtClean="0">
                <a:latin typeface="Yanone Kaffeesatz Regular" pitchFamily="2" charset="0"/>
              </a:rPr>
            </a:br>
            <a:r>
              <a:rPr lang="en-US" sz="4800" dirty="0" smtClean="0">
                <a:latin typeface="Yanone Kaffeesatz Regular" pitchFamily="2" charset="0"/>
              </a:rPr>
              <a:t> </a:t>
            </a:r>
            <a:r>
              <a:rPr lang="en-US" sz="4800" dirty="0">
                <a:latin typeface="Yanone Kaffeesatz Regular" pitchFamily="2" charset="0"/>
              </a:rPr>
              <a:t> </a:t>
            </a:r>
            <a:r>
              <a:rPr lang="en-US" sz="4800" dirty="0" smtClean="0">
                <a:latin typeface="Yanone Kaffeesatz Regular" pitchFamily="2" charset="0"/>
              </a:rPr>
              <a:t>execute-transaction(</a:t>
            </a:r>
            <a:r>
              <a:rPr lang="en-US" sz="4800" dirty="0" err="1" smtClean="0">
                <a:latin typeface="Yanone Kaffeesatz Regular" pitchFamily="2" charset="0"/>
              </a:rPr>
              <a:t>dst</a:t>
            </a:r>
            <a:r>
              <a:rPr lang="en-US" sz="4800" dirty="0" smtClean="0">
                <a:latin typeface="Yanone Kaffeesatz Regular" pitchFamily="2" charset="0"/>
              </a:rPr>
              <a:t>, trans)</a:t>
            </a:r>
            <a:br>
              <a:rPr lang="en-US" sz="4800" dirty="0" smtClean="0">
                <a:latin typeface="Yanone Kaffeesatz Regular" pitchFamily="2" charset="0"/>
              </a:rPr>
            </a:br>
            <a:r>
              <a:rPr lang="en-US" sz="4800" dirty="0">
                <a:latin typeface="Yanone Kaffeesatz Regular" pitchFamily="2" charset="0"/>
              </a:rPr>
              <a:t> </a:t>
            </a:r>
            <a:r>
              <a:rPr lang="en-US" sz="4800" dirty="0" smtClean="0">
                <a:latin typeface="Yanone Kaffeesatz Regular" pitchFamily="2" charset="0"/>
              </a:rPr>
              <a:t> delete-transaction(</a:t>
            </a:r>
            <a:r>
              <a:rPr lang="en-US" sz="4800" dirty="0" err="1" smtClean="0">
                <a:latin typeface="Yanone Kaffeesatz Regular" pitchFamily="2" charset="0"/>
              </a:rPr>
              <a:t>src</a:t>
            </a:r>
            <a:r>
              <a:rPr lang="en-US" sz="4800" dirty="0" smtClean="0">
                <a:latin typeface="Yanone Kaffeesatz Regular" pitchFamily="2" charset="0"/>
              </a:rPr>
              <a:t>, trans)</a:t>
            </a:r>
            <a:br>
              <a:rPr lang="en-US" sz="4800" dirty="0" smtClean="0">
                <a:latin typeface="Yanone Kaffeesatz Regular" pitchFamily="2" charset="0"/>
              </a:rPr>
            </a:br>
            <a:r>
              <a:rPr lang="en-US" sz="4800" dirty="0" smtClean="0">
                <a:latin typeface="Yanone Kaffeesatz Regular" pitchFamily="2" charset="0"/>
              </a:rPr>
              <a:t>end</a:t>
            </a:r>
            <a:endParaRPr lang="en-US" sz="48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065772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8000" dirty="0" smtClean="0">
                <a:solidFill>
                  <a:srgbClr val="FF0000"/>
                </a:solidFill>
                <a:latin typeface="Yanone Kaffeesatz Regular" pitchFamily="2" charset="0"/>
              </a:rPr>
              <a:t>What if worker keeps redoing the same work?</a:t>
            </a:r>
            <a:br>
              <a:rPr lang="en-US" sz="8000" dirty="0" smtClean="0">
                <a:solidFill>
                  <a:srgbClr val="FF0000"/>
                </a:solidFill>
                <a:latin typeface="Yanone Kaffeesatz Regular" pitchFamily="2" charset="0"/>
              </a:rPr>
            </a:br>
            <a:r>
              <a:rPr lang="en-US" dirty="0" smtClean="0">
                <a:solidFill>
                  <a:schemeClr val="bg1"/>
                </a:solidFill>
                <a:latin typeface="Yanone Kaffeesatz Regular" pitchFamily="2" charset="0"/>
              </a:rPr>
              <a:t>Make the work idempotent</a:t>
            </a:r>
            <a:endParaRPr lang="en-US" sz="8000" dirty="0">
              <a:solidFill>
                <a:schemeClr val="bg1"/>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457514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8000" dirty="0" smtClean="0">
                <a:latin typeface="Yanone Kaffeesatz Regular" pitchFamily="2" charset="0"/>
              </a:rPr>
              <a:t>What if worker keeps redoing the same work?</a:t>
            </a:r>
            <a:br>
              <a:rPr lang="en-US" sz="8000" dirty="0" smtClean="0">
                <a:latin typeface="Yanone Kaffeesatz Regular" pitchFamily="2" charset="0"/>
              </a:rPr>
            </a:br>
            <a:r>
              <a:rPr lang="en-US" dirty="0" smtClean="0">
                <a:solidFill>
                  <a:srgbClr val="00B050"/>
                </a:solidFill>
                <a:latin typeface="Yanone Kaffeesatz Regular" pitchFamily="2" charset="0"/>
              </a:rPr>
              <a:t>Make the work idempotent</a:t>
            </a:r>
            <a:endParaRPr lang="en-US" sz="8000" dirty="0">
              <a:solidFill>
                <a:srgbClr val="00B050"/>
              </a:solidFill>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621962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Check out </a:t>
            </a:r>
            <a:r>
              <a:rPr lang="en-US" sz="8000" dirty="0" err="1" smtClean="0">
                <a:latin typeface="Yanone Kaffeesatz Regular" pitchFamily="2" charset="0"/>
                <a:hlinkClick r:id="rId3"/>
              </a:rPr>
              <a:t>ZeroMQ</a:t>
            </a:r>
            <a:r>
              <a:rPr lang="en-US" sz="8000" dirty="0" smtClean="0">
                <a:latin typeface="Yanone Kaffeesatz Regular" pitchFamily="2" charset="0"/>
              </a:rPr>
              <a:t/>
            </a:r>
            <a:br>
              <a:rPr lang="en-US" sz="8000" dirty="0" smtClean="0">
                <a:latin typeface="Yanone Kaffeesatz Regular" pitchFamily="2" charset="0"/>
              </a:rPr>
            </a:br>
            <a:r>
              <a:rPr lang="en-US" dirty="0" smtClean="0">
                <a:latin typeface="Yanone Kaffeesatz Regular" pitchFamily="2" charset="0"/>
              </a:rPr>
              <a:t>for work-queuing</a:t>
            </a:r>
            <a:endParaRPr lang="en-US" sz="8000" dirty="0">
              <a:latin typeface="Yanone Kaffeesatz Regular" pitchFamily="2" charset="0"/>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smtClean="0">
                <a:solidFill>
                  <a:schemeClr val="bg1">
                    <a:lumMod val="50000"/>
                  </a:schemeClr>
                </a:solidFill>
              </a:rPr>
              <a:t>What </a:t>
            </a:r>
            <a:r>
              <a:rPr lang="en-US" sz="1400" dirty="0">
                <a:solidFill>
                  <a:schemeClr val="bg1">
                    <a:lumMod val="50000"/>
                  </a:schemeClr>
                </a:solidFill>
              </a:rPr>
              <a:t>could go wrong</a:t>
            </a:r>
            <a:r>
              <a:rPr lang="en-US" sz="1400" dirty="0" smtClean="0">
                <a:solidFill>
                  <a:schemeClr val="bg1">
                    <a:lumMod val="50000"/>
                  </a:schemeClr>
                </a:solidFill>
              </a:rPr>
              <a:t>?</a:t>
            </a:r>
            <a:endParaRPr lang="en-US" sz="1400" dirty="0">
              <a:solidFill>
                <a:schemeClr val="bg1">
                  <a:lumMod val="50000"/>
                </a:schemeClr>
              </a:solidFill>
            </a:endParaRPr>
          </a:p>
        </p:txBody>
      </p:sp>
      <p:cxnSp>
        <p:nvCxnSpPr>
          <p:cNvPr id="4" name="Straight Connector 3"/>
          <p:cNvCxnSpPr/>
          <p:nvPr/>
        </p:nvCxnSpPr>
        <p:spPr>
          <a:xfrm>
            <a:off x="5410200" y="4967689"/>
            <a:ext cx="1219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09105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dirty="0" smtClean="0">
                <a:solidFill>
                  <a:schemeClr val="bg1"/>
                </a:solidFill>
              </a:rPr>
              <a:t>… pause for breath …</a:t>
            </a:r>
            <a:endParaRPr lang="en-US" dirty="0">
              <a:solidFill>
                <a:srgbClr val="FF0000"/>
              </a:solidFill>
            </a:endParaRPr>
          </a:p>
        </p:txBody>
      </p:sp>
    </p:spTree>
    <p:extLst>
      <p:ext uri="{BB962C8B-B14F-4D97-AF65-F5344CB8AC3E}">
        <p14:creationId xmlns:p14="http://schemas.microsoft.com/office/powerpoint/2010/main" val="385847060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514350"/>
            <a:ext cx="7772400" cy="4005072"/>
          </a:xfrm>
        </p:spPr>
        <p:txBody>
          <a:bodyPr/>
          <a:lstStyle/>
          <a:p>
            <a:r>
              <a:rPr lang="en-US" sz="13800" dirty="0" smtClean="0">
                <a:solidFill>
                  <a:schemeClr val="bg1"/>
                </a:solidFill>
              </a:rPr>
              <a:t>Reliable Error</a:t>
            </a:r>
            <a:br>
              <a:rPr lang="en-US" sz="13800" dirty="0" smtClean="0">
                <a:solidFill>
                  <a:schemeClr val="bg1"/>
                </a:solidFill>
              </a:rPr>
            </a:br>
            <a:r>
              <a:rPr lang="en-US" sz="13800" dirty="0" smtClean="0">
                <a:solidFill>
                  <a:schemeClr val="bg1"/>
                </a:solidFill>
              </a:rPr>
              <a:t>Handling</a:t>
            </a:r>
            <a:endParaRPr lang="en-US" sz="13800" dirty="0">
              <a:solidFill>
                <a:schemeClr val="bg1"/>
              </a:solidFill>
            </a:endParaRPr>
          </a:p>
        </p:txBody>
      </p:sp>
    </p:spTree>
    <p:extLst>
      <p:ext uri="{BB962C8B-B14F-4D97-AF65-F5344CB8AC3E}">
        <p14:creationId xmlns:p14="http://schemas.microsoft.com/office/powerpoint/2010/main" val="4276833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Something bad happened…</a:t>
            </a:r>
            <a:br>
              <a:rPr lang="en-US" sz="8000" dirty="0" smtClean="0">
                <a:latin typeface="Yanone Kaffeesatz Regular" pitchFamily="2" charset="0"/>
              </a:rPr>
            </a:br>
            <a:r>
              <a:rPr lang="en-US" sz="8000" dirty="0" smtClean="0">
                <a:latin typeface="Yanone Kaffeesatz Regular" pitchFamily="2" charset="0"/>
              </a:rPr>
              <a:t>now what?!?</a:t>
            </a:r>
            <a:endParaRPr lang="en-US" sz="8000" dirty="0">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511646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381125"/>
            <a:ext cx="8534400"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353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solidFill>
                  <a:srgbClr val="00B050"/>
                </a:solidFill>
                <a:latin typeface="Yanone Kaffeesatz Regular" pitchFamily="2" charset="0"/>
              </a:rPr>
              <a:t>Reliability</a:t>
            </a:r>
            <a:r>
              <a:rPr lang="en-US" sz="8000" dirty="0" smtClean="0">
                <a:solidFill>
                  <a:srgbClr val="FF0000"/>
                </a:solidFill>
                <a:latin typeface="Yanone Kaffeesatz Regular" pitchFamily="2" charset="0"/>
              </a:rPr>
              <a:t/>
            </a:r>
            <a:br>
              <a:rPr lang="en-US" sz="8000" dirty="0" smtClean="0">
                <a:solidFill>
                  <a:srgbClr val="FF0000"/>
                </a:solidFill>
                <a:latin typeface="Yanone Kaffeesatz Regular" pitchFamily="2" charset="0"/>
              </a:rPr>
            </a:br>
            <a:r>
              <a:rPr lang="en-US" sz="8000" dirty="0" smtClean="0">
                <a:latin typeface="Yanone Kaffeesatz Regular" pitchFamily="2" charset="0"/>
              </a:rPr>
              <a:t/>
            </a:r>
            <a:br>
              <a:rPr lang="en-US" sz="8000" dirty="0" smtClean="0">
                <a:latin typeface="Yanone Kaffeesatz Regular" pitchFamily="2" charset="0"/>
              </a:rPr>
            </a:br>
            <a:endParaRPr lang="en-US" sz="8000" dirty="0">
              <a:latin typeface="Yanone Kaffeesatz Regular" pitchFamily="2" charset="0"/>
            </a:endParaRPr>
          </a:p>
        </p:txBody>
      </p:sp>
      <p:sp>
        <p:nvSpPr>
          <p:cNvPr id="3" name="TextBox 2"/>
          <p:cNvSpPr txBox="1"/>
          <p:nvPr/>
        </p:nvSpPr>
        <p:spPr>
          <a:xfrm>
            <a:off x="4267200" y="4778573"/>
            <a:ext cx="1752600" cy="307777"/>
          </a:xfrm>
          <a:prstGeom prst="rect">
            <a:avLst/>
          </a:prstGeom>
          <a:noFill/>
        </p:spPr>
        <p:txBody>
          <a:bodyPr wrap="square" rtlCol="0">
            <a:spAutoFit/>
          </a:bodyPr>
          <a:lstStyle/>
          <a:p>
            <a:r>
              <a:rPr lang="en-US" sz="1400" dirty="0" smtClean="0">
                <a:solidFill>
                  <a:schemeClr val="bg1">
                    <a:lumMod val="50000"/>
                  </a:schemeClr>
                </a:solidFill>
              </a:rPr>
              <a:t>Why </a:t>
            </a:r>
            <a:r>
              <a:rPr lang="en-US" sz="1400" dirty="0">
                <a:solidFill>
                  <a:schemeClr val="bg1">
                    <a:lumMod val="50000"/>
                  </a:schemeClr>
                </a:solidFill>
              </a:rPr>
              <a:t>are we here</a:t>
            </a:r>
            <a:r>
              <a:rPr lang="en-US" sz="1400" dirty="0" smtClean="0">
                <a:solidFill>
                  <a:schemeClr val="bg1">
                    <a:lumMod val="50000"/>
                  </a:schemeClr>
                </a:solidFill>
              </a:rPr>
              <a:t>? </a:t>
            </a:r>
            <a:endParaRPr lang="en-US" sz="1400" dirty="0">
              <a:solidFill>
                <a:schemeClr val="bg1">
                  <a:lumMod val="50000"/>
                </a:schemeClr>
              </a:solidFill>
            </a:endParaRPr>
          </a:p>
        </p:txBody>
      </p:sp>
      <p:cxnSp>
        <p:nvCxnSpPr>
          <p:cNvPr id="4" name="Straight Connector 3"/>
          <p:cNvCxnSpPr/>
          <p:nvPr/>
        </p:nvCxnSpPr>
        <p:spPr>
          <a:xfrm>
            <a:off x="5410200" y="4967689"/>
            <a:ext cx="838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364554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dirty="0" smtClean="0"/>
              <a:t>Iceberg principle:</a:t>
            </a:r>
            <a:br>
              <a:rPr lang="en-US" sz="7200" dirty="0" smtClean="0"/>
            </a:br>
            <a:r>
              <a:rPr lang="en-US" sz="7200" dirty="0" smtClean="0"/>
              <a:t>only some customers will ask for help</a:t>
            </a:r>
            <a:endParaRPr lang="en-US" sz="7200" dirty="0"/>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163115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dirty="0" smtClean="0">
                <a:solidFill>
                  <a:srgbClr val="FF0000"/>
                </a:solidFill>
                <a:latin typeface="Yanone Kaffeesatz Regular" pitchFamily="2" charset="0"/>
              </a:rPr>
              <a:t>… t</a:t>
            </a:r>
            <a:r>
              <a:rPr lang="en-US" sz="8000" dirty="0" smtClean="0">
                <a:solidFill>
                  <a:srgbClr val="FF0000"/>
                </a:solidFill>
                <a:latin typeface="Yanone Kaffeesatz Regular" pitchFamily="2" charset="0"/>
              </a:rPr>
              <a:t>he rest RAGE QUIT</a:t>
            </a:r>
            <a:endParaRPr lang="en-US" sz="8000" dirty="0">
              <a:solidFill>
                <a:srgbClr val="FF0000"/>
              </a:solidFill>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35390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dirty="0" smtClean="0">
                <a:latin typeface="Yanone Kaffeesatz Regular" pitchFamily="2" charset="0"/>
              </a:rPr>
              <a:t>What does Customer Support do?</a:t>
            </a:r>
            <a:endParaRPr lang="en-US" dirty="0">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35390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What does the Operations Team do?</a:t>
            </a:r>
            <a:endParaRPr lang="en-US" sz="8000" dirty="0">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08138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Call the </a:t>
            </a:r>
            <a:r>
              <a:rPr lang="en-US" sz="8000" dirty="0" err="1" smtClean="0">
                <a:latin typeface="Yanone Kaffeesatz Regular" pitchFamily="2" charset="0"/>
              </a:rPr>
              <a:t>devs</a:t>
            </a:r>
            <a:r>
              <a:rPr lang="en-US" sz="8000" dirty="0" smtClean="0">
                <a:latin typeface="Yanone Kaffeesatz Regular" pitchFamily="2" charset="0"/>
              </a:rPr>
              <a:t/>
            </a:r>
            <a:br>
              <a:rPr lang="en-US" sz="8000" dirty="0" smtClean="0">
                <a:latin typeface="Yanone Kaffeesatz Regular" pitchFamily="2" charset="0"/>
              </a:rPr>
            </a:br>
            <a:r>
              <a:rPr lang="en-US" sz="8000" dirty="0" smtClean="0">
                <a:solidFill>
                  <a:schemeClr val="bg1"/>
                </a:solidFill>
                <a:latin typeface="Yanone Kaffeesatz Regular" pitchFamily="2" charset="0"/>
              </a:rPr>
              <a:t>after rebooting</a:t>
            </a:r>
            <a:br>
              <a:rPr lang="en-US" sz="8000" dirty="0" smtClean="0">
                <a:solidFill>
                  <a:schemeClr val="bg1"/>
                </a:solidFill>
                <a:latin typeface="Yanone Kaffeesatz Regular" pitchFamily="2" charset="0"/>
              </a:rPr>
            </a:br>
            <a:r>
              <a:rPr lang="en-US" sz="8000" dirty="0" smtClean="0">
                <a:solidFill>
                  <a:schemeClr val="bg1"/>
                </a:solidFill>
                <a:latin typeface="Yanone Kaffeesatz Regular" pitchFamily="2" charset="0"/>
              </a:rPr>
              <a:t>three times</a:t>
            </a:r>
            <a:endParaRPr lang="en-US" sz="8000" dirty="0">
              <a:solidFill>
                <a:schemeClr val="bg1"/>
              </a:solidFill>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088708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Call the </a:t>
            </a:r>
            <a:r>
              <a:rPr lang="en-US" sz="8000" dirty="0" err="1" smtClean="0">
                <a:latin typeface="Yanone Kaffeesatz Regular" pitchFamily="2" charset="0"/>
              </a:rPr>
              <a:t>devs</a:t>
            </a:r>
            <a:r>
              <a:rPr lang="en-US" sz="8000" dirty="0" smtClean="0">
                <a:latin typeface="Yanone Kaffeesatz Regular" pitchFamily="2" charset="0"/>
              </a:rPr>
              <a:t/>
            </a:r>
            <a:br>
              <a:rPr lang="en-US" sz="8000" dirty="0" smtClean="0">
                <a:latin typeface="Yanone Kaffeesatz Regular" pitchFamily="2" charset="0"/>
              </a:rPr>
            </a:br>
            <a:r>
              <a:rPr lang="en-US" sz="8000" dirty="0" smtClean="0">
                <a:solidFill>
                  <a:srgbClr val="FF0000"/>
                </a:solidFill>
                <a:latin typeface="Yanone Kaffeesatz Regular" pitchFamily="2" charset="0"/>
              </a:rPr>
              <a:t>after rebooting</a:t>
            </a:r>
            <a:br>
              <a:rPr lang="en-US" sz="8000" dirty="0" smtClean="0">
                <a:solidFill>
                  <a:srgbClr val="FF0000"/>
                </a:solidFill>
                <a:latin typeface="Yanone Kaffeesatz Regular" pitchFamily="2" charset="0"/>
              </a:rPr>
            </a:br>
            <a:r>
              <a:rPr lang="en-US" sz="8000" dirty="0" smtClean="0">
                <a:solidFill>
                  <a:srgbClr val="FF0000"/>
                </a:solidFill>
                <a:latin typeface="Yanone Kaffeesatz Regular" pitchFamily="2" charset="0"/>
              </a:rPr>
              <a:t>three times</a:t>
            </a:r>
            <a:endParaRPr lang="en-US" sz="8000" dirty="0">
              <a:solidFill>
                <a:srgbClr val="FF0000"/>
              </a:solidFill>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6011675"/>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23900" dirty="0" smtClean="0">
                <a:solidFill>
                  <a:srgbClr val="FF0000"/>
                </a:solidFill>
                <a:latin typeface="Yanone Kaffeesatz Regular" pitchFamily="2" charset="0"/>
              </a:rPr>
              <a:t>STOP!</a:t>
            </a:r>
            <a:endParaRPr lang="en-US" sz="8000" dirty="0">
              <a:solidFill>
                <a:srgbClr val="FF0000"/>
              </a:solidFill>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730395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Log the error</a:t>
            </a:r>
            <a:endParaRPr lang="en-US" dirty="0"/>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91192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Log the error</a:t>
            </a:r>
            <a:br>
              <a:rPr lang="en-US" dirty="0" smtClean="0"/>
            </a:br>
            <a:r>
              <a:rPr lang="en-US" dirty="0" smtClean="0">
                <a:solidFill>
                  <a:srgbClr val="FF0000"/>
                </a:solidFill>
              </a:rPr>
              <a:t>Does anyone read logs?</a:t>
            </a:r>
            <a:endParaRPr lang="en-US" dirty="0">
              <a:solidFill>
                <a:srgbClr val="FF0000"/>
              </a:solidFill>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78517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Separate informational logs from error logs</a:t>
            </a:r>
            <a:endParaRPr lang="en-US" dirty="0"/>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8720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Reliability</a:t>
            </a:r>
            <a:br>
              <a:rPr lang="en-US" sz="8000" dirty="0" smtClean="0">
                <a:latin typeface="Yanone Kaffeesatz Regular" pitchFamily="2" charset="0"/>
              </a:rPr>
            </a:br>
            <a:r>
              <a:rPr lang="en-US" sz="8000" dirty="0" smtClean="0">
                <a:solidFill>
                  <a:srgbClr val="00B050"/>
                </a:solidFill>
                <a:latin typeface="Yanone Kaffeesatz Regular" pitchFamily="2" charset="0"/>
              </a:rPr>
              <a:t>Security</a:t>
            </a:r>
            <a:r>
              <a:rPr lang="en-US" sz="8000" dirty="0" smtClean="0">
                <a:latin typeface="Yanone Kaffeesatz Regular" pitchFamily="2" charset="0"/>
              </a:rPr>
              <a:t/>
            </a:r>
            <a:br>
              <a:rPr lang="en-US" sz="8000" dirty="0" smtClean="0">
                <a:latin typeface="Yanone Kaffeesatz Regular" pitchFamily="2" charset="0"/>
              </a:rPr>
            </a:br>
            <a:endParaRPr lang="en-US" sz="8000" dirty="0">
              <a:latin typeface="Yanone Kaffeesatz Regular" pitchFamily="2" charset="0"/>
            </a:endParaRPr>
          </a:p>
        </p:txBody>
      </p:sp>
      <p:sp>
        <p:nvSpPr>
          <p:cNvPr id="3" name="TextBox 2"/>
          <p:cNvSpPr txBox="1"/>
          <p:nvPr/>
        </p:nvSpPr>
        <p:spPr>
          <a:xfrm>
            <a:off x="4267200" y="4778573"/>
            <a:ext cx="1752600" cy="307777"/>
          </a:xfrm>
          <a:prstGeom prst="rect">
            <a:avLst/>
          </a:prstGeom>
          <a:noFill/>
        </p:spPr>
        <p:txBody>
          <a:bodyPr wrap="square" rtlCol="0">
            <a:spAutoFit/>
          </a:bodyPr>
          <a:lstStyle/>
          <a:p>
            <a:r>
              <a:rPr lang="en-US" sz="1400" dirty="0" smtClean="0">
                <a:solidFill>
                  <a:schemeClr val="bg1">
                    <a:lumMod val="50000"/>
                  </a:schemeClr>
                </a:solidFill>
              </a:rPr>
              <a:t>Why </a:t>
            </a:r>
            <a:r>
              <a:rPr lang="en-US" sz="1400" dirty="0">
                <a:solidFill>
                  <a:schemeClr val="bg1">
                    <a:lumMod val="50000"/>
                  </a:schemeClr>
                </a:solidFill>
              </a:rPr>
              <a:t>are we here</a:t>
            </a:r>
            <a:r>
              <a:rPr lang="en-US" sz="1400" dirty="0" smtClean="0">
                <a:solidFill>
                  <a:schemeClr val="bg1">
                    <a:lumMod val="50000"/>
                  </a:schemeClr>
                </a:solidFill>
              </a:rPr>
              <a:t>? </a:t>
            </a:r>
            <a:endParaRPr lang="en-US" sz="1400" dirty="0">
              <a:solidFill>
                <a:schemeClr val="bg1">
                  <a:lumMod val="50000"/>
                </a:schemeClr>
              </a:solidFill>
            </a:endParaRPr>
          </a:p>
        </p:txBody>
      </p:sp>
      <p:cxnSp>
        <p:nvCxnSpPr>
          <p:cNvPr id="4" name="Straight Connector 3"/>
          <p:cNvCxnSpPr/>
          <p:nvPr/>
        </p:nvCxnSpPr>
        <p:spPr>
          <a:xfrm>
            <a:off x="5410200" y="4967689"/>
            <a:ext cx="838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02769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8000" dirty="0" smtClean="0">
                <a:latin typeface="Yanone Kaffeesatz Regular" pitchFamily="2" charset="0"/>
              </a:rPr>
              <a:t>Bad error:</a:t>
            </a:r>
            <a:br>
              <a:rPr lang="en-US" sz="8000" dirty="0" smtClean="0">
                <a:latin typeface="Yanone Kaffeesatz Regular" pitchFamily="2" charset="0"/>
              </a:rPr>
            </a:br>
            <a:r>
              <a:rPr lang="en-US" sz="8000" dirty="0" smtClean="0">
                <a:latin typeface="Yanone Kaffeesatz Regular" pitchFamily="2" charset="0"/>
              </a:rPr>
              <a:t>Resource not found</a:t>
            </a:r>
            <a:br>
              <a:rPr lang="en-US" sz="8000" dirty="0" smtClean="0">
                <a:latin typeface="Yanone Kaffeesatz Regular" pitchFamily="2" charset="0"/>
              </a:rPr>
            </a:br>
            <a:r>
              <a:rPr lang="en-US" sz="8000" dirty="0" smtClean="0">
                <a:latin typeface="Yanone Kaffeesatz Regular" pitchFamily="2" charset="0"/>
              </a:rPr>
              <a:t>404</a:t>
            </a:r>
            <a:br>
              <a:rPr lang="en-US" sz="8000" dirty="0" smtClean="0">
                <a:latin typeface="Yanone Kaffeesatz Regular" pitchFamily="2" charset="0"/>
              </a:rPr>
            </a:br>
            <a:r>
              <a:rPr lang="en-US" sz="8000" dirty="0" smtClean="0">
                <a:solidFill>
                  <a:srgbClr val="FF0000"/>
                </a:solidFill>
                <a:latin typeface="Yanone Kaffeesatz Regular" pitchFamily="2" charset="0"/>
                <a:sym typeface="Wingdings" pitchFamily="2" charset="2"/>
              </a:rPr>
              <a:t></a:t>
            </a:r>
            <a:endParaRPr lang="en-US" sz="8000" dirty="0">
              <a:solidFill>
                <a:srgbClr val="FF0000"/>
              </a:solidFill>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730395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about the user? And customer support?</a:t>
            </a:r>
            <a:endParaRPr lang="en-US" dirty="0"/>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929657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r>
              <a:rPr lang="en-US" sz="8000" dirty="0" smtClean="0">
                <a:latin typeface="Yanone Kaffeesatz Regular" pitchFamily="2" charset="0"/>
              </a:rPr>
              <a:t>Better error:</a:t>
            </a:r>
            <a:br>
              <a:rPr lang="en-US" sz="8000" dirty="0" smtClean="0">
                <a:latin typeface="Yanone Kaffeesatz Regular" pitchFamily="2" charset="0"/>
              </a:rPr>
            </a:br>
            <a:r>
              <a:rPr lang="en-US" sz="8000" dirty="0" smtClean="0">
                <a:latin typeface="Yanone Kaffeesatz Regular" pitchFamily="2" charset="0"/>
              </a:rPr>
              <a:t>Fancy message with </a:t>
            </a:r>
            <a:r>
              <a:rPr lang="en-US" sz="8000" dirty="0" smtClean="0">
                <a:latin typeface="Yanone Kaffeesatz Regular" pitchFamily="2" charset="0"/>
                <a:hlinkClick r:id="rId3" action="ppaction://hlinkfile"/>
              </a:rPr>
              <a:t>link</a:t>
            </a:r>
            <a:r>
              <a:rPr lang="en-US" sz="8000" dirty="0" smtClean="0">
                <a:latin typeface="Yanone Kaffeesatz Regular" pitchFamily="2" charset="0"/>
              </a:rPr>
              <a:t/>
            </a:r>
            <a:br>
              <a:rPr lang="en-US" sz="8000" dirty="0" smtClean="0">
                <a:latin typeface="Yanone Kaffeesatz Regular" pitchFamily="2" charset="0"/>
              </a:rPr>
            </a:br>
            <a:r>
              <a:rPr lang="en-US" sz="8000" dirty="0" smtClean="0">
                <a:latin typeface="Yanone Kaffeesatz Regular" pitchFamily="2" charset="0"/>
              </a:rPr>
              <a:t>34-15-3-743</a:t>
            </a:r>
            <a:br>
              <a:rPr lang="en-US" sz="8000" dirty="0" smtClean="0">
                <a:latin typeface="Yanone Kaffeesatz Regular" pitchFamily="2" charset="0"/>
              </a:rPr>
            </a:br>
            <a:r>
              <a:rPr lang="en-US" sz="8000" dirty="0" smtClean="0">
                <a:solidFill>
                  <a:srgbClr val="00B050"/>
                </a:solidFill>
                <a:latin typeface="Yanone Kaffeesatz Regular" pitchFamily="2" charset="0"/>
                <a:sym typeface="Wingdings" pitchFamily="2" charset="2"/>
              </a:rPr>
              <a:t></a:t>
            </a:r>
            <a:endParaRPr lang="en-US" sz="8000" dirty="0">
              <a:solidFill>
                <a:srgbClr val="00B050"/>
              </a:solidFill>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730395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dirty="0" smtClean="0">
                <a:latin typeface="Yanone Kaffeesatz Regular" pitchFamily="2" charset="0"/>
              </a:rPr>
              <a:t>34-15-3-743</a:t>
            </a:r>
            <a:r>
              <a:rPr lang="en-US" sz="8000" dirty="0" smtClean="0">
                <a:latin typeface="Yanone Kaffeesatz Regular" pitchFamily="2" charset="0"/>
              </a:rPr>
              <a:t/>
            </a:r>
            <a:br>
              <a:rPr lang="en-US" sz="8000" dirty="0" smtClean="0">
                <a:latin typeface="Yanone Kaffeesatz Regular" pitchFamily="2" charset="0"/>
              </a:rPr>
            </a:br>
            <a:r>
              <a:rPr lang="en-US" sz="8000" dirty="0" smtClean="0">
                <a:solidFill>
                  <a:srgbClr val="FF0000"/>
                </a:solidFill>
                <a:latin typeface="Yanone Kaffeesatz Regular" pitchFamily="2" charset="0"/>
              </a:rPr>
              <a:t>Wait, what?!?</a:t>
            </a:r>
            <a:endParaRPr lang="en-US" sz="8000" dirty="0">
              <a:solidFill>
                <a:srgbClr val="FF0000"/>
              </a:solidFill>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730395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fontScale="90000"/>
          </a:bodyPr>
          <a:lstStyle/>
          <a:p>
            <a:pPr algn="l"/>
            <a:r>
              <a:rPr lang="en-US" sz="8000" dirty="0">
                <a:latin typeface="Yanone Kaffeesatz Regular" pitchFamily="2" charset="0"/>
              </a:rPr>
              <a:t>Error </a:t>
            </a:r>
            <a:r>
              <a:rPr lang="en-US" sz="8000" dirty="0" smtClean="0">
                <a:latin typeface="Yanone Kaffeesatz Regular" pitchFamily="2" charset="0"/>
              </a:rPr>
              <a:t>34 – routing error</a:t>
            </a:r>
            <a:r>
              <a:rPr lang="en-US" sz="8000" dirty="0">
                <a:latin typeface="Yanone Kaffeesatz Regular" pitchFamily="2" charset="0"/>
              </a:rPr>
              <a:t/>
            </a:r>
            <a:br>
              <a:rPr lang="en-US" sz="8000" dirty="0">
                <a:latin typeface="Yanone Kaffeesatz Regular" pitchFamily="2" charset="0"/>
              </a:rPr>
            </a:br>
            <a:r>
              <a:rPr lang="en-US" sz="8000" dirty="0" smtClean="0">
                <a:latin typeface="Yanone Kaffeesatz Regular" pitchFamily="2" charset="0"/>
              </a:rPr>
              <a:t>Service 15 – cache server</a:t>
            </a:r>
            <a:r>
              <a:rPr lang="en-US" sz="8000" dirty="0">
                <a:latin typeface="Yanone Kaffeesatz Regular" pitchFamily="2" charset="0"/>
              </a:rPr>
              <a:t/>
            </a:r>
            <a:br>
              <a:rPr lang="en-US" sz="8000" dirty="0">
                <a:latin typeface="Yanone Kaffeesatz Regular" pitchFamily="2" charset="0"/>
              </a:rPr>
            </a:br>
            <a:r>
              <a:rPr lang="en-US" sz="8000" dirty="0">
                <a:latin typeface="Yanone Kaffeesatz Regular" pitchFamily="2" charset="0"/>
              </a:rPr>
              <a:t>Module </a:t>
            </a:r>
            <a:r>
              <a:rPr lang="en-US" sz="8000" dirty="0" smtClean="0">
                <a:latin typeface="Yanone Kaffeesatz Regular" pitchFamily="2" charset="0"/>
              </a:rPr>
              <a:t>3 – forwarder.cpp</a:t>
            </a:r>
            <a:r>
              <a:rPr lang="en-US" sz="8000" dirty="0">
                <a:latin typeface="Yanone Kaffeesatz Regular" pitchFamily="2" charset="0"/>
              </a:rPr>
              <a:t/>
            </a:r>
            <a:br>
              <a:rPr lang="en-US" sz="8000" dirty="0">
                <a:latin typeface="Yanone Kaffeesatz Regular" pitchFamily="2" charset="0"/>
              </a:rPr>
            </a:br>
            <a:r>
              <a:rPr lang="en-US" sz="8000" dirty="0">
                <a:latin typeface="Yanone Kaffeesatz Regular" pitchFamily="2" charset="0"/>
              </a:rPr>
              <a:t>Line </a:t>
            </a:r>
            <a:r>
              <a:rPr lang="en-US" sz="8000" dirty="0" smtClean="0">
                <a:latin typeface="Yanone Kaffeesatz Regular" pitchFamily="2" charset="0"/>
              </a:rPr>
              <a:t>743 </a:t>
            </a:r>
            <a:r>
              <a:rPr lang="en-US" dirty="0">
                <a:latin typeface="Yanone Kaffeesatz Regular" pitchFamily="2" charset="0"/>
              </a:rPr>
              <a:t>– </a:t>
            </a:r>
            <a:r>
              <a:rPr lang="en-US" sz="8000" dirty="0" smtClean="0">
                <a:latin typeface="Yanone Kaffeesatz Regular" pitchFamily="2" charset="0"/>
              </a:rPr>
              <a:t>__LINE__ </a:t>
            </a:r>
            <a:endParaRPr lang="en-US" sz="8000" dirty="0">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048420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dirty="0" smtClean="0">
                <a:latin typeface="Yanone Kaffeesatz Regular" pitchFamily="2" charset="0"/>
              </a:rPr>
              <a:t>Good error messages lead to faster fixes</a:t>
            </a:r>
            <a:endParaRPr lang="en-US" sz="8000" dirty="0">
              <a:latin typeface="Yanone Kaffeesatz Regular" pitchFamily="2" charset="0"/>
            </a:endParaRPr>
          </a:p>
        </p:txBody>
      </p:sp>
      <p:sp>
        <p:nvSpPr>
          <p:cNvPr id="3" name="TextBox 2"/>
          <p:cNvSpPr txBox="1"/>
          <p:nvPr/>
        </p:nvSpPr>
        <p:spPr>
          <a:xfrm>
            <a:off x="3886200" y="4778573"/>
            <a:ext cx="1752600" cy="307777"/>
          </a:xfrm>
          <a:prstGeom prst="rect">
            <a:avLst/>
          </a:prstGeom>
          <a:noFill/>
        </p:spPr>
        <p:txBody>
          <a:bodyPr wrap="square" rtlCol="0">
            <a:spAutoFit/>
          </a:bodyPr>
          <a:lstStyle/>
          <a:p>
            <a:r>
              <a:rPr lang="en-US" sz="1400" dirty="0">
                <a:solidFill>
                  <a:schemeClr val="bg1">
                    <a:lumMod val="50000"/>
                  </a:schemeClr>
                </a:solidFill>
              </a:rPr>
              <a:t>Something bad happened</a:t>
            </a:r>
          </a:p>
        </p:txBody>
      </p:sp>
      <p:cxnSp>
        <p:nvCxnSpPr>
          <p:cNvPr id="4" name="Straight Connector 3"/>
          <p:cNvCxnSpPr/>
          <p:nvPr/>
        </p:nvCxnSpPr>
        <p:spPr>
          <a:xfrm>
            <a:off x="5410200" y="4967689"/>
            <a:ext cx="1981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59312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51435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sz="19900" dirty="0" smtClean="0">
                <a:solidFill>
                  <a:schemeClr val="bg1"/>
                </a:solidFill>
              </a:rPr>
              <a:t>Security!</a:t>
            </a:r>
            <a:endParaRPr lang="en-US" sz="19900" dirty="0">
              <a:solidFill>
                <a:schemeClr val="bg1"/>
              </a:solidFill>
            </a:endParaRPr>
          </a:p>
        </p:txBody>
      </p:sp>
    </p:spTree>
    <p:extLst>
      <p:ext uri="{BB962C8B-B14F-4D97-AF65-F5344CB8AC3E}">
        <p14:creationId xmlns:p14="http://schemas.microsoft.com/office/powerpoint/2010/main" val="354629618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lvl="0" algn="l"/>
            <a:r>
              <a:rPr lang="en-US" dirty="0" smtClean="0"/>
              <a:t>The </a:t>
            </a:r>
            <a:r>
              <a:rPr lang="en-US" dirty="0" smtClean="0">
                <a:solidFill>
                  <a:srgbClr val="FF0000"/>
                </a:solidFill>
              </a:rPr>
              <a:t>bad </a:t>
            </a:r>
            <a:r>
              <a:rPr lang="en-US" dirty="0" smtClean="0"/>
              <a:t>guys:</a:t>
            </a:r>
            <a:br>
              <a:rPr lang="en-US" dirty="0" smtClean="0"/>
            </a:br>
            <a:r>
              <a:rPr lang="en-US" sz="4800" dirty="0" smtClean="0"/>
              <a:t>  * professional cybercriminals</a:t>
            </a:r>
            <a:br>
              <a:rPr lang="en-US" sz="4800" dirty="0" smtClean="0"/>
            </a:br>
            <a:r>
              <a:rPr lang="en-US" sz="4800" dirty="0"/>
              <a:t> </a:t>
            </a:r>
            <a:r>
              <a:rPr lang="en-US" sz="4800" dirty="0" smtClean="0"/>
              <a:t> * lots </a:t>
            </a:r>
            <a:r>
              <a:rPr lang="en-US" sz="4800" dirty="0"/>
              <a:t>of resources</a:t>
            </a:r>
            <a:br>
              <a:rPr lang="en-US" sz="4800" dirty="0"/>
            </a:br>
            <a:r>
              <a:rPr lang="en-US" sz="4800" dirty="0" smtClean="0"/>
              <a:t>  * lots of stolen accounts for testing</a:t>
            </a:r>
            <a:r>
              <a:rPr lang="en-US" sz="4800" dirty="0"/>
              <a:t/>
            </a:r>
            <a:br>
              <a:rPr lang="en-US" sz="4800" dirty="0"/>
            </a:br>
            <a:r>
              <a:rPr lang="en-US" sz="4800" dirty="0" smtClean="0"/>
              <a:t>  * they read security literature</a:t>
            </a:r>
            <a:endParaRPr lang="en-US" sz="48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6645877"/>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800" dirty="0" smtClean="0"/>
              <a:t>Top vulnerability:</a:t>
            </a:r>
            <a:br>
              <a:rPr lang="en-US" sz="8800" dirty="0" smtClean="0"/>
            </a:br>
            <a:r>
              <a:rPr lang="en-US" sz="8800" dirty="0" smtClean="0"/>
              <a:t>Injection attacks</a:t>
            </a:r>
            <a:endParaRPr lang="en-US" sz="8800" dirty="0">
              <a:solidFill>
                <a:srgbClr val="FF000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5200481"/>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lstStyle/>
          <a:p>
            <a:pPr algn="l"/>
            <a:r>
              <a:rPr lang="en-US" sz="3600" dirty="0"/>
              <a:t>Some </a:t>
            </a:r>
            <a:r>
              <a:rPr lang="en-US" sz="3600" dirty="0" smtClean="0"/>
              <a:t>typical </a:t>
            </a:r>
            <a:r>
              <a:rPr lang="en-US" sz="3600" dirty="0"/>
              <a:t>PHP code</a:t>
            </a:r>
            <a:br>
              <a:rPr lang="en-US" sz="3600" dirty="0"/>
            </a:br>
            <a:r>
              <a:rPr lang="en-US" sz="3200" dirty="0"/>
              <a:t>$</a:t>
            </a:r>
            <a:r>
              <a:rPr lang="en-US" sz="3200" dirty="0" err="1" smtClean="0"/>
              <a:t>sql</a:t>
            </a:r>
            <a:r>
              <a:rPr lang="en-US" sz="3200" dirty="0" smtClean="0"/>
              <a:t> = "select * from Users where Name = ' " + $name + " ' "</a:t>
            </a:r>
            <a:br>
              <a:rPr lang="en-US" sz="3200" dirty="0" smtClean="0"/>
            </a:br>
            <a:r>
              <a:rPr lang="en-US" sz="3200" dirty="0" smtClean="0"/>
              <a:t>$query </a:t>
            </a:r>
            <a:r>
              <a:rPr lang="en-US" sz="3200" dirty="0"/>
              <a:t>= </a:t>
            </a:r>
            <a:r>
              <a:rPr lang="en-US" sz="3200" dirty="0" smtClean="0"/>
              <a:t>$</a:t>
            </a:r>
            <a:r>
              <a:rPr lang="en-US" sz="3200" dirty="0" err="1" smtClean="0"/>
              <a:t>db</a:t>
            </a:r>
            <a:r>
              <a:rPr lang="en-US" sz="3200" dirty="0" smtClean="0"/>
              <a:t>-&gt;prepare($</a:t>
            </a:r>
            <a:r>
              <a:rPr lang="en-US" sz="3200" dirty="0" err="1" smtClean="0"/>
              <a:t>sql</a:t>
            </a:r>
            <a:r>
              <a:rPr lang="en-US" sz="3200" dirty="0"/>
              <a:t>);</a:t>
            </a:r>
            <a:br>
              <a:rPr lang="en-US" sz="3200" dirty="0"/>
            </a:br>
            <a:r>
              <a:rPr lang="en-US" sz="3200" dirty="0" smtClean="0"/>
              <a:t>$query-</a:t>
            </a:r>
            <a:r>
              <a:rPr lang="en-US" sz="3200" dirty="0"/>
              <a:t>&gt;</a:t>
            </a:r>
            <a:r>
              <a:rPr lang="en-US" sz="3200" dirty="0" smtClean="0"/>
              <a:t>execute();</a:t>
            </a:r>
            <a:br>
              <a:rPr lang="en-US" sz="3200" dirty="0" smtClean="0"/>
            </a:br>
            <a:endParaRPr lang="en-US" sz="3200" dirty="0">
              <a:solidFill>
                <a:srgbClr val="FF000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8096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501"/>
            <a:ext cx="7772400" cy="4000499"/>
          </a:xfrm>
        </p:spPr>
        <p:txBody>
          <a:bodyPr>
            <a:normAutofit/>
          </a:bodyPr>
          <a:lstStyle/>
          <a:p>
            <a:r>
              <a:rPr lang="en-US" sz="8000" dirty="0" smtClean="0">
                <a:latin typeface="Yanone Kaffeesatz Regular" pitchFamily="2" charset="0"/>
              </a:rPr>
              <a:t>Reliability</a:t>
            </a:r>
            <a:br>
              <a:rPr lang="en-US" sz="8000" dirty="0" smtClean="0">
                <a:latin typeface="Yanone Kaffeesatz Regular" pitchFamily="2" charset="0"/>
              </a:rPr>
            </a:br>
            <a:r>
              <a:rPr lang="en-US" sz="8000" dirty="0" smtClean="0">
                <a:latin typeface="Yanone Kaffeesatz Regular" pitchFamily="2" charset="0"/>
              </a:rPr>
              <a:t>Security</a:t>
            </a:r>
            <a:br>
              <a:rPr lang="en-US" sz="8000" dirty="0" smtClean="0">
                <a:latin typeface="Yanone Kaffeesatz Regular" pitchFamily="2" charset="0"/>
              </a:rPr>
            </a:br>
            <a:r>
              <a:rPr lang="en-US" sz="8000" dirty="0" smtClean="0">
                <a:solidFill>
                  <a:srgbClr val="00B050"/>
                </a:solidFill>
                <a:latin typeface="Yanone Kaffeesatz Regular" pitchFamily="2" charset="0"/>
              </a:rPr>
              <a:t>Scalability</a:t>
            </a:r>
            <a:endParaRPr lang="en-US" sz="8000" dirty="0">
              <a:solidFill>
                <a:srgbClr val="00B050"/>
              </a:solidFill>
              <a:latin typeface="Yanone Kaffeesatz Regular" pitchFamily="2" charset="0"/>
            </a:endParaRPr>
          </a:p>
        </p:txBody>
      </p:sp>
      <p:sp>
        <p:nvSpPr>
          <p:cNvPr id="3" name="TextBox 2"/>
          <p:cNvSpPr txBox="1"/>
          <p:nvPr/>
        </p:nvSpPr>
        <p:spPr>
          <a:xfrm>
            <a:off x="4267200" y="4778573"/>
            <a:ext cx="1752600" cy="307777"/>
          </a:xfrm>
          <a:prstGeom prst="rect">
            <a:avLst/>
          </a:prstGeom>
          <a:noFill/>
        </p:spPr>
        <p:txBody>
          <a:bodyPr wrap="square" rtlCol="0">
            <a:spAutoFit/>
          </a:bodyPr>
          <a:lstStyle/>
          <a:p>
            <a:r>
              <a:rPr lang="en-US" sz="1400" dirty="0" smtClean="0">
                <a:solidFill>
                  <a:schemeClr val="bg1">
                    <a:lumMod val="50000"/>
                  </a:schemeClr>
                </a:solidFill>
              </a:rPr>
              <a:t>Why </a:t>
            </a:r>
            <a:r>
              <a:rPr lang="en-US" sz="1400" dirty="0">
                <a:solidFill>
                  <a:schemeClr val="bg1">
                    <a:lumMod val="50000"/>
                  </a:schemeClr>
                </a:solidFill>
              </a:rPr>
              <a:t>are we here</a:t>
            </a:r>
            <a:r>
              <a:rPr lang="en-US" sz="1400" dirty="0" smtClean="0">
                <a:solidFill>
                  <a:schemeClr val="bg1">
                    <a:lumMod val="50000"/>
                  </a:schemeClr>
                </a:solidFill>
              </a:rPr>
              <a:t>? </a:t>
            </a:r>
            <a:endParaRPr lang="en-US" sz="1400" dirty="0">
              <a:solidFill>
                <a:schemeClr val="bg1">
                  <a:lumMod val="50000"/>
                </a:schemeClr>
              </a:solidFill>
            </a:endParaRPr>
          </a:p>
        </p:txBody>
      </p:sp>
      <p:cxnSp>
        <p:nvCxnSpPr>
          <p:cNvPr id="4" name="Straight Connector 3"/>
          <p:cNvCxnSpPr/>
          <p:nvPr/>
        </p:nvCxnSpPr>
        <p:spPr>
          <a:xfrm>
            <a:off x="5410200" y="4967689"/>
            <a:ext cx="8382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974934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lstStyle/>
          <a:p>
            <a:pPr algn="l"/>
            <a:r>
              <a:rPr lang="en-US" sz="3600" dirty="0" smtClean="0"/>
              <a:t>Some typical PHP code</a:t>
            </a:r>
            <a:br>
              <a:rPr lang="en-US" sz="3600" dirty="0" smtClean="0"/>
            </a:br>
            <a:r>
              <a:rPr lang="en-US" sz="3200" dirty="0" smtClean="0"/>
              <a:t>$</a:t>
            </a:r>
            <a:r>
              <a:rPr lang="en-US" sz="3200" dirty="0" err="1" smtClean="0"/>
              <a:t>sql</a:t>
            </a:r>
            <a:r>
              <a:rPr lang="en-US" sz="3200" dirty="0" smtClean="0"/>
              <a:t> = "select * from Users where Name = ' " + $name + " ' "</a:t>
            </a:r>
            <a:br>
              <a:rPr lang="en-US" sz="3200" dirty="0" smtClean="0"/>
            </a:br>
            <a:r>
              <a:rPr lang="en-US" sz="3200" dirty="0" smtClean="0"/>
              <a:t>$query </a:t>
            </a:r>
            <a:r>
              <a:rPr lang="en-US" sz="3200" dirty="0"/>
              <a:t>= </a:t>
            </a:r>
            <a:r>
              <a:rPr lang="en-US" sz="3200" dirty="0" smtClean="0"/>
              <a:t>$</a:t>
            </a:r>
            <a:r>
              <a:rPr lang="en-US" sz="3200" dirty="0" err="1" smtClean="0"/>
              <a:t>db</a:t>
            </a:r>
            <a:r>
              <a:rPr lang="en-US" sz="3200" dirty="0" smtClean="0"/>
              <a:t>-&gt;prepare($</a:t>
            </a:r>
            <a:r>
              <a:rPr lang="en-US" sz="3200" dirty="0" err="1" smtClean="0"/>
              <a:t>sql</a:t>
            </a:r>
            <a:r>
              <a:rPr lang="en-US" sz="3200" dirty="0"/>
              <a:t>);</a:t>
            </a:r>
            <a:br>
              <a:rPr lang="en-US" sz="3200" dirty="0"/>
            </a:br>
            <a:r>
              <a:rPr lang="en-US" sz="3200" dirty="0" smtClean="0"/>
              <a:t>$query-</a:t>
            </a:r>
            <a:r>
              <a:rPr lang="en-US" sz="3200" dirty="0"/>
              <a:t>&gt;</a:t>
            </a:r>
            <a:r>
              <a:rPr lang="en-US" sz="3200" dirty="0" smtClean="0"/>
              <a:t>execute();</a:t>
            </a:r>
            <a:br>
              <a:rPr lang="en-US" sz="3200" dirty="0" smtClean="0"/>
            </a:br>
            <a:r>
              <a:rPr lang="en-US" sz="3200" dirty="0" smtClean="0"/>
              <a:t>	</a:t>
            </a:r>
            <a:r>
              <a:rPr lang="en-US" sz="4800" dirty="0" smtClean="0">
                <a:solidFill>
                  <a:srgbClr val="FF0000"/>
                </a:solidFill>
              </a:rPr>
              <a:t>what happens when $name is</a:t>
            </a:r>
            <a:br>
              <a:rPr lang="en-US" sz="4800" dirty="0" smtClean="0">
                <a:solidFill>
                  <a:srgbClr val="FF0000"/>
                </a:solidFill>
              </a:rPr>
            </a:br>
            <a:r>
              <a:rPr lang="en-US" sz="4800" dirty="0">
                <a:solidFill>
                  <a:srgbClr val="FF0000"/>
                </a:solidFill>
              </a:rPr>
              <a:t>	</a:t>
            </a:r>
            <a:r>
              <a:rPr lang="en-US" sz="4800" dirty="0" smtClean="0">
                <a:solidFill>
                  <a:srgbClr val="FF0000"/>
                </a:solidFill>
              </a:rPr>
              <a:t>	</a:t>
            </a:r>
            <a:r>
              <a:rPr lang="en-US" dirty="0" smtClean="0">
                <a:solidFill>
                  <a:srgbClr val="FF0000"/>
                </a:solidFill>
              </a:rPr>
              <a:t>' </a:t>
            </a:r>
            <a:r>
              <a:rPr lang="en-US" dirty="0">
                <a:solidFill>
                  <a:srgbClr val="FF0000"/>
                </a:solidFill>
              </a:rPr>
              <a:t>or 1=1 </a:t>
            </a:r>
            <a:r>
              <a:rPr lang="en-US" dirty="0" smtClean="0">
                <a:solidFill>
                  <a:srgbClr val="FF0000"/>
                </a:solidFill>
              </a:rPr>
              <a:t>--</a:t>
            </a:r>
            <a:endParaRPr lang="en-US" sz="5400" dirty="0">
              <a:solidFill>
                <a:srgbClr val="FF000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113738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lstStyle/>
          <a:p>
            <a:pPr algn="l"/>
            <a:r>
              <a:rPr lang="en-US" sz="3600" dirty="0" smtClean="0"/>
              <a:t>Your query becomes:</a:t>
            </a:r>
            <a:br>
              <a:rPr lang="en-US" sz="3600" dirty="0" smtClean="0"/>
            </a:br>
            <a:r>
              <a:rPr lang="en-US" sz="6600" dirty="0" smtClean="0"/>
              <a:t>select *</a:t>
            </a:r>
            <a:br>
              <a:rPr lang="en-US" sz="6600" dirty="0" smtClean="0"/>
            </a:br>
            <a:r>
              <a:rPr lang="en-US" sz="6600" dirty="0" smtClean="0"/>
              <a:t>    from Users</a:t>
            </a:r>
            <a:br>
              <a:rPr lang="en-US" sz="6600" dirty="0" smtClean="0"/>
            </a:br>
            <a:r>
              <a:rPr lang="en-US" sz="6600" dirty="0" smtClean="0"/>
              <a:t>    where </a:t>
            </a:r>
            <a:r>
              <a:rPr lang="en-US" sz="6600" dirty="0"/>
              <a:t>Name = </a:t>
            </a:r>
            <a:r>
              <a:rPr lang="en-US" sz="6600" dirty="0" smtClean="0"/>
              <a:t>'' </a:t>
            </a:r>
            <a:r>
              <a:rPr lang="en-US" sz="6600" dirty="0">
                <a:solidFill>
                  <a:srgbClr val="FF0000"/>
                </a:solidFill>
              </a:rPr>
              <a:t>or </a:t>
            </a:r>
            <a:r>
              <a:rPr lang="en-US" sz="6600" dirty="0" smtClean="0">
                <a:solidFill>
                  <a:srgbClr val="FF0000"/>
                </a:solidFill>
              </a:rPr>
              <a:t>1=1</a:t>
            </a:r>
            <a:endParaRPr lang="en-US" sz="9600" dirty="0">
              <a:solidFill>
                <a:srgbClr val="FF000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1679132"/>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dirty="0" smtClean="0"/>
              <a:t>Solutions</a:t>
            </a:r>
            <a:br>
              <a:rPr lang="en-US" dirty="0" smtClean="0"/>
            </a:br>
            <a:r>
              <a:rPr lang="en-US" sz="6000" dirty="0" smtClean="0"/>
              <a:t>  * Stored </a:t>
            </a:r>
            <a:r>
              <a:rPr lang="en-US" sz="6000" dirty="0"/>
              <a:t>procedures</a:t>
            </a:r>
            <a:br>
              <a:rPr lang="en-US" sz="6000" dirty="0"/>
            </a:br>
            <a:r>
              <a:rPr lang="en-US" sz="6000" dirty="0"/>
              <a:t>  </a:t>
            </a:r>
            <a:r>
              <a:rPr lang="en-US" sz="6000" dirty="0" smtClean="0"/>
              <a:t>* String escaping</a:t>
            </a:r>
            <a:br>
              <a:rPr lang="en-US" sz="6000" dirty="0" smtClean="0"/>
            </a:br>
            <a:r>
              <a:rPr lang="en-US" sz="6000" dirty="0" smtClean="0"/>
              <a:t>  * Parameterization</a:t>
            </a:r>
            <a:endParaRPr lang="en-US" sz="60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6943786"/>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Stored procedures</a:t>
            </a: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4180028"/>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lstStyle/>
          <a:p>
            <a:pPr algn="l"/>
            <a:r>
              <a:rPr lang="en-US" sz="3600" dirty="0" smtClean="0"/>
              <a:t>Vulnerable stored procedure</a:t>
            </a:r>
            <a:br>
              <a:rPr lang="en-US" sz="3600" dirty="0" smtClean="0"/>
            </a:br>
            <a:r>
              <a:rPr lang="en-US" sz="3600" dirty="0" smtClean="0"/>
              <a:t/>
            </a:r>
            <a:br>
              <a:rPr lang="en-US" sz="3600" dirty="0" smtClean="0"/>
            </a:br>
            <a:r>
              <a:rPr lang="en-US" sz="3200" dirty="0"/>
              <a:t>CREATE </a:t>
            </a:r>
            <a:r>
              <a:rPr lang="en-US" sz="3200" dirty="0" smtClean="0"/>
              <a:t>PROC </a:t>
            </a:r>
            <a:r>
              <a:rPr lang="en-US" sz="3200" dirty="0" err="1" smtClean="0"/>
              <a:t>BadProc</a:t>
            </a:r>
            <a:r>
              <a:rPr lang="en-US" sz="3200" dirty="0" smtClean="0"/>
              <a:t> (@</a:t>
            </a:r>
            <a:r>
              <a:rPr lang="en-US" sz="3200" dirty="0" err="1" smtClean="0"/>
              <a:t>param</a:t>
            </a:r>
            <a:r>
              <a:rPr lang="en-US" sz="3200" dirty="0" smtClean="0"/>
              <a:t> </a:t>
            </a:r>
            <a:r>
              <a:rPr lang="en-US" sz="3200" dirty="0" err="1" smtClean="0"/>
              <a:t>varchar</a:t>
            </a:r>
            <a:r>
              <a:rPr lang="en-US" sz="3200" dirty="0" smtClean="0"/>
              <a:t>(256)) as</a:t>
            </a:r>
            <a:br>
              <a:rPr lang="en-US" sz="3200" dirty="0" smtClean="0"/>
            </a:br>
            <a:r>
              <a:rPr lang="en-US" sz="3200" dirty="0"/>
              <a:t>  </a:t>
            </a:r>
            <a:r>
              <a:rPr lang="en-US" sz="3200" dirty="0" smtClean="0"/>
              <a:t>  DECLARE @</a:t>
            </a:r>
            <a:r>
              <a:rPr lang="en-US" sz="3200" dirty="0"/>
              <a:t> </a:t>
            </a:r>
            <a:r>
              <a:rPr lang="en-US" sz="3200" dirty="0" err="1"/>
              <a:t>cmd</a:t>
            </a:r>
            <a:r>
              <a:rPr lang="en-US" sz="3200" dirty="0" smtClean="0"/>
              <a:t> </a:t>
            </a:r>
            <a:r>
              <a:rPr lang="en-US" sz="3200" dirty="0" err="1" smtClean="0"/>
              <a:t>varchar</a:t>
            </a:r>
            <a:r>
              <a:rPr lang="en-US" sz="3200" dirty="0" smtClean="0"/>
              <a:t>(1024)</a:t>
            </a:r>
            <a:br>
              <a:rPr lang="en-US" sz="3200" dirty="0" smtClean="0"/>
            </a:br>
            <a:r>
              <a:rPr lang="en-US" sz="3200" dirty="0"/>
              <a:t> </a:t>
            </a:r>
            <a:r>
              <a:rPr lang="en-US" sz="3200" dirty="0" smtClean="0"/>
              <a:t>   SET @</a:t>
            </a:r>
            <a:r>
              <a:rPr lang="en-US" sz="3200" dirty="0" err="1" smtClean="0"/>
              <a:t>cmd</a:t>
            </a:r>
            <a:r>
              <a:rPr lang="en-US" sz="3200" dirty="0" smtClean="0"/>
              <a:t> = 'select * from foo where bar = ' </a:t>
            </a:r>
            <a:r>
              <a:rPr lang="en-US" sz="3200" dirty="0" smtClean="0">
                <a:solidFill>
                  <a:srgbClr val="FF0000"/>
                </a:solidFill>
              </a:rPr>
              <a:t>+ @</a:t>
            </a:r>
            <a:r>
              <a:rPr lang="en-US" sz="3200" dirty="0" err="1" smtClean="0">
                <a:solidFill>
                  <a:srgbClr val="FF0000"/>
                </a:solidFill>
              </a:rPr>
              <a:t>param</a:t>
            </a:r>
            <a:r>
              <a:rPr lang="en-US" sz="3200" dirty="0"/>
              <a:t/>
            </a:r>
            <a:br>
              <a:rPr lang="en-US" sz="3200" dirty="0"/>
            </a:br>
            <a:r>
              <a:rPr lang="en-US" sz="3200" dirty="0" smtClean="0"/>
              <a:t>    EXECUTE(@</a:t>
            </a:r>
            <a:r>
              <a:rPr lang="en-US" sz="3200" dirty="0" err="1" smtClean="0"/>
              <a:t>cmd</a:t>
            </a:r>
            <a:r>
              <a:rPr lang="en-US" sz="3200" dirty="0" smtClean="0"/>
              <a:t>)</a:t>
            </a:r>
            <a:br>
              <a:rPr lang="en-US" sz="3200" dirty="0" smtClean="0"/>
            </a:br>
            <a:r>
              <a:rPr lang="en-US" sz="3200" dirty="0" smtClean="0"/>
              <a:t>		   </a:t>
            </a:r>
            <a:r>
              <a:rPr lang="en-US" sz="4800" dirty="0" smtClean="0">
                <a:solidFill>
                  <a:srgbClr val="FF0000"/>
                </a:solidFill>
              </a:rPr>
              <a:t>&lt;&lt;&lt; ARRRGH! &gt;&gt;&gt;</a:t>
            </a:r>
            <a:r>
              <a:rPr lang="en-US" sz="3200" dirty="0"/>
              <a:t/>
            </a:r>
            <a:br>
              <a:rPr lang="en-US" sz="3200" dirty="0"/>
            </a:br>
            <a:endParaRPr lang="en-US" sz="32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2785745"/>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numCol="1"/>
          <a:lstStyle/>
          <a:p>
            <a:r>
              <a:rPr lang="en-US" sz="11500" dirty="0" smtClean="0"/>
              <a:t>SQL</a:t>
            </a:r>
            <a:r>
              <a:rPr lang="en-US" sz="11500" dirty="0" smtClean="0">
                <a:solidFill>
                  <a:schemeClr val="bg1"/>
                </a:solidFill>
              </a:rPr>
              <a:t>-</a:t>
            </a:r>
            <a:r>
              <a:rPr lang="en-US" sz="11500" dirty="0" smtClean="0"/>
              <a:t>Escaping</a:t>
            </a:r>
            <a:r>
              <a:rPr lang="en-US" sz="8800" dirty="0" smtClean="0">
                <a:solidFill>
                  <a:srgbClr val="FF0000"/>
                </a:solidFill>
              </a:rPr>
              <a:t/>
            </a:r>
            <a:br>
              <a:rPr lang="en-US" sz="8800" dirty="0" smtClean="0">
                <a:solidFill>
                  <a:srgbClr val="FF0000"/>
                </a:solidFill>
              </a:rPr>
            </a:br>
            <a:r>
              <a:rPr lang="en-US" sz="6000" dirty="0" smtClean="0"/>
              <a:t>'bob' ------&gt; </a:t>
            </a:r>
            <a:r>
              <a:rPr lang="en-US" sz="6000" dirty="0" smtClean="0">
                <a:solidFill>
                  <a:srgbClr val="00B050"/>
                </a:solidFill>
              </a:rPr>
              <a:t>'bob'</a:t>
            </a:r>
            <a:br>
              <a:rPr lang="en-US" sz="6000" dirty="0" smtClean="0">
                <a:solidFill>
                  <a:srgbClr val="00B050"/>
                </a:solidFill>
              </a:rPr>
            </a:br>
            <a:r>
              <a:rPr lang="en-US" sz="6000" dirty="0" smtClean="0">
                <a:solidFill>
                  <a:srgbClr val="FF0000"/>
                </a:solidFill>
              </a:rPr>
              <a:t>'' or 1=1--' </a:t>
            </a:r>
            <a:r>
              <a:rPr lang="en-US" sz="6000" dirty="0" smtClean="0"/>
              <a:t>-----&gt;</a:t>
            </a:r>
            <a:r>
              <a:rPr lang="en-US" sz="6000" dirty="0" smtClean="0">
                <a:solidFill>
                  <a:srgbClr val="FF0000"/>
                </a:solidFill>
              </a:rPr>
              <a:t> </a:t>
            </a:r>
            <a:r>
              <a:rPr lang="en-US" sz="6000" dirty="0" smtClean="0">
                <a:solidFill>
                  <a:srgbClr val="00B050"/>
                </a:solidFill>
              </a:rPr>
              <a:t>''' </a:t>
            </a:r>
            <a:r>
              <a:rPr lang="en-US" sz="6000" dirty="0">
                <a:solidFill>
                  <a:srgbClr val="00B050"/>
                </a:solidFill>
              </a:rPr>
              <a:t>or </a:t>
            </a:r>
            <a:r>
              <a:rPr lang="en-US" sz="6000" dirty="0" smtClean="0">
                <a:solidFill>
                  <a:srgbClr val="00B050"/>
                </a:solidFill>
              </a:rPr>
              <a:t>1=1--'</a:t>
            </a:r>
            <a:br>
              <a:rPr lang="en-US" sz="6000" dirty="0" smtClean="0">
                <a:solidFill>
                  <a:srgbClr val="00B050"/>
                </a:solidFill>
              </a:rPr>
            </a:br>
            <a:r>
              <a:rPr lang="en-US" sz="600" dirty="0" smtClean="0">
                <a:solidFill>
                  <a:srgbClr val="00B050"/>
                </a:solidFill>
              </a:rPr>
              <a:t> </a:t>
            </a:r>
            <a:endParaRPr lang="en-US" sz="6000" dirty="0">
              <a:solidFill>
                <a:srgbClr val="00B05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9900456"/>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numCol="1"/>
          <a:lstStyle/>
          <a:p>
            <a:r>
              <a:rPr lang="en-US" sz="11500" dirty="0" smtClean="0"/>
              <a:t>SQL</a:t>
            </a:r>
            <a:r>
              <a:rPr lang="en-US" sz="11500" dirty="0" smtClean="0">
                <a:solidFill>
                  <a:schemeClr val="bg1"/>
                </a:solidFill>
              </a:rPr>
              <a:t>-</a:t>
            </a:r>
            <a:r>
              <a:rPr lang="en-US" sz="11500" dirty="0" smtClean="0"/>
              <a:t>Escaping</a:t>
            </a:r>
            <a:r>
              <a:rPr lang="en-US" sz="8800" dirty="0" smtClean="0">
                <a:solidFill>
                  <a:srgbClr val="FF0000"/>
                </a:solidFill>
              </a:rPr>
              <a:t/>
            </a:r>
            <a:br>
              <a:rPr lang="en-US" sz="8800" dirty="0" smtClean="0">
                <a:solidFill>
                  <a:srgbClr val="FF0000"/>
                </a:solidFill>
              </a:rPr>
            </a:br>
            <a:r>
              <a:rPr lang="en-US" sz="6000" dirty="0" smtClean="0"/>
              <a:t>'bob' ------&gt; 'bob'</a:t>
            </a:r>
            <a:br>
              <a:rPr lang="en-US" sz="6000" dirty="0" smtClean="0"/>
            </a:br>
            <a:r>
              <a:rPr lang="en-US" sz="6000" dirty="0" smtClean="0"/>
              <a:t>'' or 1=1--' -----&gt; '</a:t>
            </a:r>
            <a:r>
              <a:rPr lang="en-US" sz="6000" dirty="0" smtClean="0">
                <a:solidFill>
                  <a:srgbClr val="00B050"/>
                </a:solidFill>
              </a:rPr>
              <a:t>'</a:t>
            </a:r>
            <a:r>
              <a:rPr lang="en-US" sz="6000" dirty="0" smtClean="0"/>
              <a:t>' </a:t>
            </a:r>
            <a:r>
              <a:rPr lang="en-US" sz="6000" dirty="0"/>
              <a:t>or </a:t>
            </a:r>
            <a:r>
              <a:rPr lang="en-US" sz="6000" dirty="0" smtClean="0"/>
              <a:t>1=1--'</a:t>
            </a:r>
            <a:r>
              <a:rPr lang="en-US" sz="6000" dirty="0" smtClean="0">
                <a:solidFill>
                  <a:srgbClr val="00B050"/>
                </a:solidFill>
              </a:rPr>
              <a:t/>
            </a:r>
            <a:br>
              <a:rPr lang="en-US" sz="6000" dirty="0" smtClean="0">
                <a:solidFill>
                  <a:srgbClr val="00B050"/>
                </a:solidFill>
              </a:rPr>
            </a:br>
            <a:r>
              <a:rPr lang="en-US" sz="600" dirty="0" smtClean="0">
                <a:solidFill>
                  <a:srgbClr val="00B050"/>
                </a:solidFill>
              </a:rPr>
              <a:t> </a:t>
            </a:r>
            <a:endParaRPr lang="en-US" sz="6000" dirty="0">
              <a:solidFill>
                <a:srgbClr val="00B05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3437640"/>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Parameterization</a:t>
            </a:r>
            <a:endParaRPr lang="en-US"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978929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lstStyle/>
          <a:p>
            <a:pPr algn="l"/>
            <a:r>
              <a:rPr lang="en-US" sz="3600" dirty="0"/>
              <a:t>Some typical (but no longer truly awful) </a:t>
            </a:r>
            <a:r>
              <a:rPr lang="en-US" sz="3600" dirty="0" smtClean="0"/>
              <a:t>PHP code</a:t>
            </a:r>
            <a:r>
              <a:rPr lang="en-US" sz="3600" dirty="0"/>
              <a:t/>
            </a:r>
            <a:br>
              <a:rPr lang="en-US" sz="3600" dirty="0"/>
            </a:br>
            <a:r>
              <a:rPr lang="en-US" sz="3200" dirty="0"/>
              <a:t>$</a:t>
            </a:r>
            <a:r>
              <a:rPr lang="en-US" sz="3200" dirty="0" err="1" smtClean="0"/>
              <a:t>sql</a:t>
            </a:r>
            <a:r>
              <a:rPr lang="en-US" sz="3200" dirty="0" smtClean="0"/>
              <a:t> = "select * from Users where Name = </a:t>
            </a:r>
            <a:r>
              <a:rPr lang="en-US" sz="3200" dirty="0" smtClean="0">
                <a:solidFill>
                  <a:srgbClr val="00B050"/>
                </a:solidFill>
              </a:rPr>
              <a:t>:name</a:t>
            </a:r>
            <a:r>
              <a:rPr lang="en-US" sz="3200" dirty="0" smtClean="0"/>
              <a:t>"</a:t>
            </a:r>
            <a:br>
              <a:rPr lang="en-US" sz="3200" dirty="0" smtClean="0"/>
            </a:br>
            <a:r>
              <a:rPr lang="en-US" sz="3200" dirty="0" smtClean="0"/>
              <a:t>$query </a:t>
            </a:r>
            <a:r>
              <a:rPr lang="en-US" sz="3200" dirty="0"/>
              <a:t>= </a:t>
            </a:r>
            <a:r>
              <a:rPr lang="en-US" sz="3200" dirty="0" smtClean="0"/>
              <a:t>$</a:t>
            </a:r>
            <a:r>
              <a:rPr lang="en-US" sz="3200" dirty="0" err="1" smtClean="0"/>
              <a:t>db</a:t>
            </a:r>
            <a:r>
              <a:rPr lang="en-US" sz="3200" dirty="0" smtClean="0"/>
              <a:t>-&gt;prepare($</a:t>
            </a:r>
            <a:r>
              <a:rPr lang="en-US" sz="3200" dirty="0" err="1" smtClean="0"/>
              <a:t>sql</a:t>
            </a:r>
            <a:r>
              <a:rPr lang="en-US" sz="3200" dirty="0"/>
              <a:t>);</a:t>
            </a:r>
            <a:br>
              <a:rPr lang="en-US" sz="3200" dirty="0"/>
            </a:br>
            <a:r>
              <a:rPr lang="en-US" sz="3200" dirty="0" smtClean="0"/>
              <a:t>$query-</a:t>
            </a:r>
            <a:r>
              <a:rPr lang="en-US" sz="3200" dirty="0"/>
              <a:t>&gt;execute( </a:t>
            </a:r>
            <a:r>
              <a:rPr lang="en-US" sz="3200" dirty="0">
                <a:solidFill>
                  <a:srgbClr val="00B050"/>
                </a:solidFill>
              </a:rPr>
              <a:t>array</a:t>
            </a:r>
            <a:r>
              <a:rPr lang="en-US" sz="3200" dirty="0" smtClean="0">
                <a:solidFill>
                  <a:srgbClr val="00B050"/>
                </a:solidFill>
              </a:rPr>
              <a:t>(':name' </a:t>
            </a:r>
            <a:r>
              <a:rPr lang="en-US" sz="3200" dirty="0">
                <a:solidFill>
                  <a:srgbClr val="00B050"/>
                </a:solidFill>
              </a:rPr>
              <a:t>=&gt; </a:t>
            </a:r>
            <a:r>
              <a:rPr lang="en-US" sz="3200" dirty="0" smtClean="0">
                <a:solidFill>
                  <a:srgbClr val="00B050"/>
                </a:solidFill>
              </a:rPr>
              <a:t>$name</a:t>
            </a:r>
            <a:r>
              <a:rPr lang="en-US" sz="3200" dirty="0">
                <a:solidFill>
                  <a:srgbClr val="00B050"/>
                </a:solidFill>
              </a:rPr>
              <a:t>) </a:t>
            </a:r>
            <a:r>
              <a:rPr lang="en-US" sz="3200" dirty="0"/>
              <a:t>);</a:t>
            </a:r>
            <a:r>
              <a:rPr lang="en-US" sz="3200" dirty="0" smtClean="0"/>
              <a:t/>
            </a:r>
            <a:br>
              <a:rPr lang="en-US" sz="3200" dirty="0" smtClean="0"/>
            </a:br>
            <a:r>
              <a:rPr lang="en-US" sz="3200" dirty="0" smtClean="0"/>
              <a:t/>
            </a:r>
            <a:br>
              <a:rPr lang="en-US" sz="3200" dirty="0" smtClean="0"/>
            </a:br>
            <a:r>
              <a:rPr lang="en-US" sz="3600" dirty="0" smtClean="0"/>
              <a:t>-- using the </a:t>
            </a:r>
            <a:r>
              <a:rPr lang="en-US" sz="6600" dirty="0" smtClean="0">
                <a:solidFill>
                  <a:srgbClr val="00B050"/>
                </a:solidFill>
              </a:rPr>
              <a:t>PHP PDO </a:t>
            </a:r>
            <a:r>
              <a:rPr lang="en-US" sz="3600" dirty="0" smtClean="0"/>
              <a:t>library</a:t>
            </a:r>
            <a:endParaRPr lang="en-US" sz="3600" dirty="0">
              <a:solidFill>
                <a:srgbClr val="FF0000"/>
              </a:solidFill>
            </a:endParaRPr>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9602362"/>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dirty="0" smtClean="0"/>
              <a:t>And parameterization will make your code faster</a:t>
            </a:r>
            <a:endParaRPr lang="en-US" sz="7200" dirty="0"/>
          </a:p>
        </p:txBody>
      </p:sp>
      <p:sp>
        <p:nvSpPr>
          <p:cNvPr id="3" name="TextBox 2"/>
          <p:cNvSpPr txBox="1"/>
          <p:nvPr/>
        </p:nvSpPr>
        <p:spPr>
          <a:xfrm>
            <a:off x="4038600" y="4778573"/>
            <a:ext cx="1752600" cy="307777"/>
          </a:xfrm>
          <a:prstGeom prst="rect">
            <a:avLst/>
          </a:prstGeom>
          <a:noFill/>
        </p:spPr>
        <p:txBody>
          <a:bodyPr wrap="square" rtlCol="0">
            <a:spAutoFit/>
          </a:bodyPr>
          <a:lstStyle/>
          <a:p>
            <a:r>
              <a:rPr lang="en-US" sz="1400" dirty="0">
                <a:solidFill>
                  <a:schemeClr val="bg1">
                    <a:lumMod val="50000"/>
                  </a:schemeClr>
                </a:solidFill>
              </a:rPr>
              <a:t>Stopping the bad guys</a:t>
            </a:r>
          </a:p>
        </p:txBody>
      </p:sp>
      <p:cxnSp>
        <p:nvCxnSpPr>
          <p:cNvPr id="4" name="Straight Connector 3"/>
          <p:cNvCxnSpPr/>
          <p:nvPr/>
        </p:nvCxnSpPr>
        <p:spPr>
          <a:xfrm>
            <a:off x="5410200" y="4967689"/>
            <a:ext cx="2667000" cy="0"/>
          </a:xfrm>
          <a:prstGeom prst="line">
            <a:avLst/>
          </a:prstGeom>
          <a:ln w="1238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484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629400" y="4844304"/>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14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077200" y="4849028"/>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86800" y="4839580"/>
            <a:ext cx="0" cy="23732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2248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Yanone Kaffeesatz Regular">
      <a:majorFont>
        <a:latin typeface="Yanone Kaffeesatz Regular"/>
        <a:ea typeface=""/>
        <a:cs typeface=""/>
      </a:majorFont>
      <a:minorFont>
        <a:latin typeface="Yanone Kaffeesatz Regul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9616</TotalTime>
  <Words>8418</Words>
  <Application>Microsoft Office PowerPoint</Application>
  <PresentationFormat>On-screen Show (16:9)</PresentationFormat>
  <Paragraphs>656</Paragraphs>
  <Slides>122</Slides>
  <Notes>120</Notes>
  <HiddenSlides>0</HiddenSlides>
  <MMClips>0</MMClips>
  <ScaleCrop>false</ScaleCrop>
  <HeadingPairs>
    <vt:vector size="4" baseType="variant">
      <vt:variant>
        <vt:lpstr>Theme</vt:lpstr>
      </vt:variant>
      <vt:variant>
        <vt:i4>1</vt:i4>
      </vt:variant>
      <vt:variant>
        <vt:lpstr>Slide Titles</vt:lpstr>
      </vt:variant>
      <vt:variant>
        <vt:i4>122</vt:i4>
      </vt:variant>
    </vt:vector>
  </HeadingPairs>
  <TitlesOfParts>
    <vt:vector size="123" baseType="lpstr">
      <vt:lpstr>Office Theme</vt:lpstr>
      <vt:lpstr>Writing secure and reliable online game services for fun &amp; profit by Patrick Wyatt</vt:lpstr>
      <vt:lpstr>This presentation has extensive comments included in the inline notes that may not be visible in sites like SlideShare</vt:lpstr>
      <vt:lpstr>Robust services &amp; software</vt:lpstr>
      <vt:lpstr>Lead/network programmer:   Warcraft, Diablo, Starcraft, battle.net lead programmer: Guild Wars file streaming lead programmer: Guild Wars server backend technical lead: TERA account &amp; billing platform</vt:lpstr>
      <vt:lpstr>PowerPoint Presentation</vt:lpstr>
      <vt:lpstr>Too low level!</vt:lpstr>
      <vt:lpstr>Reliability  </vt:lpstr>
      <vt:lpstr>Reliability Security </vt:lpstr>
      <vt:lpstr>Reliability Security Scalability</vt:lpstr>
      <vt:lpstr>Reliability Security Scalability</vt:lpstr>
      <vt:lpstr>Reliabilit y</vt:lpstr>
      <vt:lpstr>Send(&amp;important_msg) … time passes … Receive(&amp;reply)</vt:lpstr>
      <vt:lpstr>Hardware failure fat-fingered a server</vt:lpstr>
      <vt:lpstr>Hardware failure fat-fingered a server</vt:lpstr>
      <vt:lpstr>Network congestion Bogus network code</vt:lpstr>
      <vt:lpstr>Network congestion Bogus network code</vt:lpstr>
      <vt:lpstr>Socket disconnection crashy game code</vt:lpstr>
      <vt:lpstr>Socket disconnection crashy game code</vt:lpstr>
      <vt:lpstr>Plan for failure</vt:lpstr>
      <vt:lpstr>Reliable Transactions</vt:lpstr>
      <vt:lpstr>This is one transaction  begin transaction      UPDATE items  SET gold = gold + @gift WHERE id = @receiver      UPDATE items  SET gold = gold - @gift WHERE id = @giver commit transaction  </vt:lpstr>
      <vt:lpstr>This is two transactions  begin transaction      UPDATE items  SET gold = gold + @gift WHERE id = @receiver      UPDATE items  SET gold = gold - @gift WHERE id = @giver commit transaction     i *in SQL Server </vt:lpstr>
      <vt:lpstr>This is one transaction  begin transaction      UPDATE items  SET gold = gold + @gift WHERE id = @receiver      UPDATE items  SET gold = gold - @gift WHERE id = @giver commit transaction  </vt:lpstr>
      <vt:lpstr>Error: Double-tap transactions</vt:lpstr>
      <vt:lpstr>User: &lt;clicks buy&gt;  </vt:lpstr>
      <vt:lpstr>User: &lt;clicks buy&gt; Hey: why so long?!? </vt:lpstr>
      <vt:lpstr>User: &lt;clicks buy&gt; Hey: why so long?!? &lt;clicks buy again&gt;</vt:lpstr>
      <vt:lpstr>Web server solution: redirect after POST</vt:lpstr>
      <vt:lpstr>What does your server do?</vt:lpstr>
      <vt:lpstr>"My account … was billed today for over 500 dollars in 15 dollar increments." -- Warhammer Online customer</vt:lpstr>
      <vt:lpstr>Idempotent transactions to the rescue </vt:lpstr>
      <vt:lpstr>Idempotent transactions to the rescue *different from impotent</vt:lpstr>
      <vt:lpstr>IDEMPOTENT [ahy-duhm-poht-nt] =&gt; can be applied multiple times without changing the result</vt:lpstr>
      <vt:lpstr>buy(item) </vt:lpstr>
      <vt:lpstr>buy(item, GUID) now with idempotency™</vt:lpstr>
      <vt:lpstr>create table items   … item fields   transactId GUID UNIQUE end</vt:lpstr>
      <vt:lpstr>Error: Invalid state transition</vt:lpstr>
      <vt:lpstr>Game server executes partial transaction  =&gt; DB now in invalid state Game server talks to credit-card processor  Game server finishes transaction  =&gt; DB becomes valid again</vt:lpstr>
      <vt:lpstr>Game server executes partial transaction  =&gt; DB now in invalid state Game server talks to credit-card processor  Game server finishes transaction  =&gt; DB becomes valid again</vt:lpstr>
      <vt:lpstr>May seem obvious: after every commit the DB must be in a valid state</vt:lpstr>
      <vt:lpstr>     This is the C in ACID Atomicity - commit all or nothing Consistency - data valid before and after Isolation - intermediate data not visible Durability - must persist after transaction </vt:lpstr>
      <vt:lpstr>SQL does ACID *you* need to ensure your data is meaningful</vt:lpstr>
      <vt:lpstr>SQL does ACID we need to ensure our data is meaningful</vt:lpstr>
      <vt:lpstr>Error: Distributed transaction failure</vt:lpstr>
      <vt:lpstr>GameSrv_TradeItem (…) {   DB1-&gt;Send(p1, ADD, item);  … crash here …   DB2-&gt;Send(p2, REMOVE, item); }</vt:lpstr>
      <vt:lpstr>GameSrv_TradeItem (…) {   DB1-&gt;Send(p1, ADD, item);  … crash here …   DB2-&gt;Send(p2, REMOVE, item); }</vt:lpstr>
      <vt:lpstr>Ignore the error tech support will fix ask hackers not to exploit</vt:lpstr>
      <vt:lpstr>Ignore the error tech support will fix ask hackers not to exploit</vt:lpstr>
      <vt:lpstr>Ignore the error tech support will fix ask hackers not to exploit</vt:lpstr>
      <vt:lpstr>Rollback the transaction   </vt:lpstr>
      <vt:lpstr>Rollback the transaction and hope rollback doesn't fail too</vt:lpstr>
      <vt:lpstr>Two phase commit  </vt:lpstr>
      <vt:lpstr>Two phase commit KILLS DB performance </vt:lpstr>
      <vt:lpstr>Two phase commit KILLS DB performance NOT guaranteed</vt:lpstr>
      <vt:lpstr>Solution: Transaction queuing</vt:lpstr>
      <vt:lpstr>GameSrv_TradeItem (…) {   DB1-&gt;Send(p1, ADD, item);  … crash here …   DB2-&gt;Send(p2, REMOVE, item); }</vt:lpstr>
      <vt:lpstr>GameSrv_TradeItem (…) {   DB1-&gt;Send(p1, ADD, item);  … crash here …   DB2-&gt;Send(p2, REMOVE, item); }</vt:lpstr>
      <vt:lpstr>GameSrv_TradeItem (…) {  DB2-&gt;Trade(p2, p1, DB1, item);  }</vt:lpstr>
      <vt:lpstr>DB2: begin transaction   remove(p2, item)   queue-add(DB1, p1, item) commit transaction</vt:lpstr>
      <vt:lpstr>DB2: begin transaction   remove(p2, item)   queue-add(DB1, p1, item) commit transaction</vt:lpstr>
      <vt:lpstr>DB2: begin transaction   remove(p2, item)   queue-add(DB1, p1, item) commit transaction</vt:lpstr>
      <vt:lpstr>worker: while true do   get-transaction (&amp;src, &amp;dst, &amp;trans)   execute-transaction(dst, trans)   delete-transaction(src, trans) end</vt:lpstr>
      <vt:lpstr>What if worker keeps redoing the same work? Make the work idempotent</vt:lpstr>
      <vt:lpstr>What if worker keeps redoing the same work? Make the work idempotent</vt:lpstr>
      <vt:lpstr>Check out ZeroMQ for work-queuing</vt:lpstr>
      <vt:lpstr>… pause for breath …</vt:lpstr>
      <vt:lpstr>Reliable Error Handling</vt:lpstr>
      <vt:lpstr>Something bad happened… now what?!?</vt:lpstr>
      <vt:lpstr>PowerPoint Presentation</vt:lpstr>
      <vt:lpstr>Iceberg principle: only some customers will ask for help</vt:lpstr>
      <vt:lpstr>… the rest RAGE QUIT</vt:lpstr>
      <vt:lpstr>What does Customer Support do?</vt:lpstr>
      <vt:lpstr>What does the Operations Team do?</vt:lpstr>
      <vt:lpstr>Call the devs after rebooting three times</vt:lpstr>
      <vt:lpstr>Call the devs after rebooting three times</vt:lpstr>
      <vt:lpstr>STOP!</vt:lpstr>
      <vt:lpstr>Log the error</vt:lpstr>
      <vt:lpstr>Log the error Does anyone read logs?</vt:lpstr>
      <vt:lpstr>Separate informational logs from error logs</vt:lpstr>
      <vt:lpstr>Bad error: Resource not found 404 </vt:lpstr>
      <vt:lpstr>What about the user? And customer support?</vt:lpstr>
      <vt:lpstr>Better error: Fancy message with link 34-15-3-743 </vt:lpstr>
      <vt:lpstr>34-15-3-743 Wait, what?!?</vt:lpstr>
      <vt:lpstr>Error 34 – routing error Service 15 – cache server Module 3 – forwarder.cpp Line 743 – __LINE__ </vt:lpstr>
      <vt:lpstr>Good error messages lead to faster fixes</vt:lpstr>
      <vt:lpstr>Security!</vt:lpstr>
      <vt:lpstr>The bad guys:   * professional cybercriminals   * lots of resources   * lots of stolen accounts for testing   * they read security literature</vt:lpstr>
      <vt:lpstr>Top vulnerability: Injection attacks</vt:lpstr>
      <vt:lpstr>Some typical PHP code $sql = "select * from Users where Name = ' " + $name + " ' " $query = $db-&gt;prepare($sql); $query-&gt;execute(); </vt:lpstr>
      <vt:lpstr>Some typical PHP code $sql = "select * from Users where Name = ' " + $name + " ' " $query = $db-&gt;prepare($sql); $query-&gt;execute();  what happens when $name is   ' or 1=1 --</vt:lpstr>
      <vt:lpstr>Your query becomes: select *     from Users     where Name = '' or 1=1</vt:lpstr>
      <vt:lpstr>Solutions   * Stored procedures   * String escaping   * Parameterization</vt:lpstr>
      <vt:lpstr>Stored procedures</vt:lpstr>
      <vt:lpstr>Vulnerable stored procedure  CREATE PROC BadProc (@param varchar(256)) as     DECLARE @ cmd varchar(1024)     SET @cmd = 'select * from foo where bar = ' + @param     EXECUTE(@cmd)      &lt;&lt;&lt; ARRRGH! &gt;&gt;&gt; </vt:lpstr>
      <vt:lpstr>SQL-Escaping 'bob' ------&gt; 'bob' '' or 1=1--' -----&gt; ''' or 1=1--'  </vt:lpstr>
      <vt:lpstr>SQL-Escaping 'bob' ------&gt; 'bob' '' or 1=1--' -----&gt; ''' or 1=1--'  </vt:lpstr>
      <vt:lpstr>Parameterization</vt:lpstr>
      <vt:lpstr>Some typical (but no longer truly awful) PHP code $sql = "select * from Users where Name = :name" $query = $db-&gt;prepare($sql); $query-&gt;execute( array(':name' =&gt; $name) );  -- using the PHP PDO library</vt:lpstr>
      <vt:lpstr>And parameterization will make your code faster</vt:lpstr>
      <vt:lpstr>Securing your network protocol</vt:lpstr>
      <vt:lpstr>Network protocol requirements: * Encryption * Validation * Rate-limiting</vt:lpstr>
      <vt:lpstr>Protocol Encryption</vt:lpstr>
      <vt:lpstr>Writing your own "encryption" algorithm is not encryption</vt:lpstr>
      <vt:lpstr>"Anyone can invent an encryption algorithm they themselves can't break; it's much harder to invent one that no one else can break". -- Bruce Schneier</vt:lpstr>
      <vt:lpstr>Using a symmetric key embedded in the client is not encryption</vt:lpstr>
      <vt:lpstr>Share encryption keys with Diffie-Hellman key exchange protocol</vt:lpstr>
      <vt:lpstr>Crypto requirements * Do not write your own crypto method * Use well-understood algorithms * Do not store keys with application * Read the security literature</vt:lpstr>
      <vt:lpstr>Protocol validation</vt:lpstr>
      <vt:lpstr>How about this? int recv_msg (char * data, unsigned bytes) {   if (bytes &lt; sizeof(Header)) return false;   Header * hdr = (Header *) data; bytes -= sizeof(hdr);   char *base = data;   char * str1= data; data += strnlen_s(data, bytes–(data-base))+1;   char * str2= data; data += strnlen_s(data, bytes–(data-base))+1;   char * str3 = hdr-&gt;someflag ? data : "";   … etc.</vt:lpstr>
      <vt:lpstr>(Oops) int recv_msg (char * data, unsigned bytes) {   if (bytes &lt; sizeof(Header)) return false;   Header * hdr = (Header *) data; bytes -= sizeof(*hdr);   char *base = data;   char * str1= data; data += strnlen_s(data, bytes–(data-base))+1;   char * str2= data; data += strnlen_s(data, bytes–(data-base))+1;   char * str3 = hdr-&gt;someflag ? data : "";   … etc.</vt:lpstr>
      <vt:lpstr>Use:   MsgPack   Protocol buffers   Thrift   XML / JSON (if you must)</vt:lpstr>
      <vt:lpstr>Service rate-limiting</vt:lpstr>
      <vt:lpstr>ErrorCode CSocket::OnPlayerLogin (const Msg &amp; m) {   if (!m_rateLimiter.AddTime(     LOGIN_COST_MILLISECONDS,  // 20*1000     MAX_LOGIN_COST_MILLISECONDS)) // 20*1000*10       return ERROR_LOGIN_RATE_LIMIT;  ... actual login code here … }</vt:lpstr>
      <vt:lpstr>bool AddTime (int costMs, int maxCostMs) {  int currTimeMs = (int) GetTickCount();   if (currTimeMs - m_timeMs &gt; 0)     m_timeMs = currTimeMs;   int newTimeMs = m_timeMs + costMs;   if (newTimeMs - currTimeMs &gt;= maxCostMs)     return false;   m_timeMs = newTimeMs;   return true; } // thx GlenK for bug fix</vt:lpstr>
      <vt:lpstr>Password storage?!?</vt:lpstr>
      <vt:lpstr>Use bcrypt</vt:lpstr>
      <vt:lpstr>Conclusion</vt:lpstr>
      <vt:lpstr>Security is a continuous process; you are never done</vt:lpstr>
      <vt:lpstr>Increase player retention by creating robust software</vt:lpstr>
      <vt:lpstr>Thanks to Matwood Aaron LeMay Aria Brickner-McDonald</vt:lpstr>
      <vt:lpstr>Questions?</vt:lpstr>
      <vt:lpstr>Resources:   Scalability - http://highscalability.com/   Queuing - http://www.zeromq.org/   Parameterization - http://php.net/manual/en/pdo.prepare.php   Dynamic stored-procedure queries - http://www.sommarskog.se/dynamic_sql.html   Service rate-limiting - http://www.codeofhonor.com/blog/using-transaction-rate-limiting-to-improve-service-reliability   Storing passwords with bcrypt - http://codahale.com/how-to-safely-store-a-password/   Diffie-Hellman cryptographic key exchange - http://en.wikipedia.org/wiki/Diffie%E2%80%93Hellman_key_exchange   AES encryption implementations - http://en.wikipedia.org/wiki/AES_implementations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Write your own game network for fun &amp; profit</dc:title>
  <dc:creator>Patrick Wyatt</dc:creator>
  <cp:lastModifiedBy>pat</cp:lastModifiedBy>
  <cp:revision>274</cp:revision>
  <dcterms:created xsi:type="dcterms:W3CDTF">2011-10-27T19:10:42Z</dcterms:created>
  <dcterms:modified xsi:type="dcterms:W3CDTF">2012-03-11T08:34:19Z</dcterms:modified>
</cp:coreProperties>
</file>